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3"/>
  </p:notesMasterIdLst>
  <p:sldIdLst>
    <p:sldId id="265" r:id="rId5"/>
    <p:sldId id="258" r:id="rId6"/>
    <p:sldId id="261" r:id="rId7"/>
    <p:sldId id="303" r:id="rId8"/>
    <p:sldId id="279" r:id="rId9"/>
    <p:sldId id="301" r:id="rId10"/>
    <p:sldId id="295" r:id="rId11"/>
    <p:sldId id="291" r:id="rId12"/>
    <p:sldId id="292" r:id="rId13"/>
    <p:sldId id="293" r:id="rId14"/>
    <p:sldId id="309" r:id="rId15"/>
    <p:sldId id="280" r:id="rId16"/>
    <p:sldId id="283" r:id="rId17"/>
    <p:sldId id="310" r:id="rId18"/>
    <p:sldId id="311" r:id="rId19"/>
    <p:sldId id="304" r:id="rId20"/>
    <p:sldId id="282" r:id="rId21"/>
    <p:sldId id="284" r:id="rId22"/>
    <p:sldId id="285" r:id="rId23"/>
    <p:sldId id="305" r:id="rId24"/>
    <p:sldId id="288" r:id="rId25"/>
    <p:sldId id="289" r:id="rId26"/>
    <p:sldId id="286" r:id="rId27"/>
    <p:sldId id="287" r:id="rId28"/>
    <p:sldId id="296" r:id="rId29"/>
    <p:sldId id="297" r:id="rId30"/>
    <p:sldId id="306" r:id="rId31"/>
    <p:sldId id="259" r:id="rId32"/>
    <p:sldId id="298" r:id="rId33"/>
    <p:sldId id="307" r:id="rId34"/>
    <p:sldId id="300" r:id="rId35"/>
    <p:sldId id="302" r:id="rId36"/>
    <p:sldId id="308" r:id="rId37"/>
    <p:sldId id="276" r:id="rId38"/>
    <p:sldId id="268" r:id="rId39"/>
    <p:sldId id="299" r:id="rId40"/>
    <p:sldId id="262" r:id="rId41"/>
    <p:sldId id="263" r:id="rId42"/>
  </p:sldIdLst>
  <p:sldSz cx="12192000" cy="6858000"/>
  <p:notesSz cx="6858000" cy="9144000"/>
  <p:embeddedFontLs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Poppins Light" panose="00000400000000000000" pitchFamily="2" charset="0"/>
      <p:regular r:id="rId48"/>
      <p:italic r:id="rId49"/>
    </p:embeddedFont>
    <p:embeddedFont>
      <p:font typeface="Poppins SemiBold" panose="00000700000000000000" pitchFamily="2" charset="0"/>
      <p:bold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2194DECA-D70A-4400-86EE-A23A52E91E9E}">
          <p14:sldIdLst/>
        </p14:section>
        <p14:section name="Title + Presenters" id="{94855DAC-FC8E-4427-9A16-BD9770F13687}">
          <p14:sldIdLst>
            <p14:sldId id="265"/>
          </p14:sldIdLst>
        </p14:section>
        <p14:section name="Agenda" id="{39FA4A48-C8CD-4720-A567-2542067F90E7}">
          <p14:sldIdLst>
            <p14:sldId id="258"/>
            <p14:sldId id="261"/>
          </p14:sldIdLst>
        </p14:section>
        <p14:section name="Content Slides" id="{49E50A09-7B17-4B57-9ECF-DE2267EAC31B}">
          <p14:sldIdLst>
            <p14:sldId id="303"/>
            <p14:sldId id="279"/>
            <p14:sldId id="301"/>
            <p14:sldId id="295"/>
            <p14:sldId id="291"/>
            <p14:sldId id="292"/>
            <p14:sldId id="293"/>
            <p14:sldId id="309"/>
            <p14:sldId id="280"/>
            <p14:sldId id="283"/>
            <p14:sldId id="310"/>
            <p14:sldId id="311"/>
            <p14:sldId id="304"/>
            <p14:sldId id="282"/>
            <p14:sldId id="284"/>
            <p14:sldId id="285"/>
            <p14:sldId id="305"/>
            <p14:sldId id="288"/>
            <p14:sldId id="289"/>
            <p14:sldId id="286"/>
            <p14:sldId id="287"/>
            <p14:sldId id="296"/>
            <p14:sldId id="297"/>
            <p14:sldId id="306"/>
            <p14:sldId id="259"/>
            <p14:sldId id="298"/>
            <p14:sldId id="307"/>
            <p14:sldId id="300"/>
            <p14:sldId id="302"/>
            <p14:sldId id="308"/>
            <p14:sldId id="276"/>
            <p14:sldId id="268"/>
            <p14:sldId id="299"/>
          </p14:sldIdLst>
        </p14:section>
        <p14:section name="Closing Remarks" id="{EB03EA78-FDE7-413D-931A-35609B491B3A}">
          <p14:sldIdLst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498F"/>
    <a:srgbClr val="00C8C7"/>
    <a:srgbClr val="103449"/>
    <a:srgbClr val="FF8201"/>
    <a:srgbClr val="FFCD4A"/>
    <a:srgbClr val="FEF1F8"/>
    <a:srgbClr val="EAE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6414"/>
  </p:normalViewPr>
  <p:slideViewPr>
    <p:cSldViewPr snapToGrid="0">
      <p:cViewPr varScale="1">
        <p:scale>
          <a:sx n="130" d="100"/>
          <a:sy n="130" d="100"/>
        </p:scale>
        <p:origin x="3750" y="336"/>
      </p:cViewPr>
      <p:guideLst/>
    </p:cSldViewPr>
  </p:slideViewPr>
  <p:outlineViewPr>
    <p:cViewPr>
      <p:scale>
        <a:sx n="33" d="100"/>
        <a:sy n="33" d="100"/>
      </p:scale>
      <p:origin x="0" y="-292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jandro Aguilar" userId="33313986-b1a5-4a5f-9828-0378aa2d7e77" providerId="ADAL" clId="{3854345A-784D-40F9-BDE8-1BA0EBC63242}"/>
    <pc:docChg chg="undo custSel modSld">
      <pc:chgData name="Alejandro Aguilar" userId="33313986-b1a5-4a5f-9828-0378aa2d7e77" providerId="ADAL" clId="{3854345A-784D-40F9-BDE8-1BA0EBC63242}" dt="2025-04-02T23:21:17.547" v="166" actId="1076"/>
      <pc:docMkLst>
        <pc:docMk/>
      </pc:docMkLst>
      <pc:sldChg chg="modSp mod">
        <pc:chgData name="Alejandro Aguilar" userId="33313986-b1a5-4a5f-9828-0378aa2d7e77" providerId="ADAL" clId="{3854345A-784D-40F9-BDE8-1BA0EBC63242}" dt="2025-04-02T23:21:09.137" v="164" actId="1076"/>
        <pc:sldMkLst>
          <pc:docMk/>
          <pc:sldMk cId="1527689684" sldId="282"/>
        </pc:sldMkLst>
        <pc:spChg chg="mod">
          <ac:chgData name="Alejandro Aguilar" userId="33313986-b1a5-4a5f-9828-0378aa2d7e77" providerId="ADAL" clId="{3854345A-784D-40F9-BDE8-1BA0EBC63242}" dt="2025-04-02T23:21:09.137" v="164" actId="1076"/>
          <ac:spMkLst>
            <pc:docMk/>
            <pc:sldMk cId="1527689684" sldId="282"/>
            <ac:spMk id="7" creationId="{69469AC3-49E8-4BC8-2617-C93AAE357854}"/>
          </ac:spMkLst>
        </pc:spChg>
        <pc:spChg chg="mod">
          <ac:chgData name="Alejandro Aguilar" userId="33313986-b1a5-4a5f-9828-0378aa2d7e77" providerId="ADAL" clId="{3854345A-784D-40F9-BDE8-1BA0EBC63242}" dt="2025-04-02T23:13:21.369" v="47" actId="1076"/>
          <ac:spMkLst>
            <pc:docMk/>
            <pc:sldMk cId="1527689684" sldId="282"/>
            <ac:spMk id="9" creationId="{241E1B7A-E2F9-0502-10A0-9FB84916F183}"/>
          </ac:spMkLst>
        </pc:spChg>
        <pc:spChg chg="mod">
          <ac:chgData name="Alejandro Aguilar" userId="33313986-b1a5-4a5f-9828-0378aa2d7e77" providerId="ADAL" clId="{3854345A-784D-40F9-BDE8-1BA0EBC63242}" dt="2025-04-02T23:13:25.310" v="48" actId="14100"/>
          <ac:spMkLst>
            <pc:docMk/>
            <pc:sldMk cId="1527689684" sldId="282"/>
            <ac:spMk id="18" creationId="{D3E013CF-4E0E-164C-74B9-4FBCBFE835FB}"/>
          </ac:spMkLst>
        </pc:spChg>
        <pc:spChg chg="mod">
          <ac:chgData name="Alejandro Aguilar" userId="33313986-b1a5-4a5f-9828-0378aa2d7e77" providerId="ADAL" clId="{3854345A-784D-40F9-BDE8-1BA0EBC63242}" dt="2025-04-02T23:13:38.103" v="51" actId="113"/>
          <ac:spMkLst>
            <pc:docMk/>
            <pc:sldMk cId="1527689684" sldId="282"/>
            <ac:spMk id="21" creationId="{41D48EFE-CF7B-FC67-7A84-3633DFA40B44}"/>
          </ac:spMkLst>
        </pc:spChg>
        <pc:picChg chg="mod">
          <ac:chgData name="Alejandro Aguilar" userId="33313986-b1a5-4a5f-9828-0378aa2d7e77" providerId="ADAL" clId="{3854345A-784D-40F9-BDE8-1BA0EBC63242}" dt="2025-04-02T23:13:21.369" v="47" actId="1076"/>
          <ac:picMkLst>
            <pc:docMk/>
            <pc:sldMk cId="1527689684" sldId="282"/>
            <ac:picMk id="2" creationId="{9A1DE4A0-5096-4FC8-3C64-8C5351055817}"/>
          </ac:picMkLst>
        </pc:picChg>
      </pc:sldChg>
      <pc:sldChg chg="addSp modSp mod">
        <pc:chgData name="Alejandro Aguilar" userId="33313986-b1a5-4a5f-9828-0378aa2d7e77" providerId="ADAL" clId="{3854345A-784D-40F9-BDE8-1BA0EBC63242}" dt="2025-04-02T23:21:17.547" v="166" actId="1076"/>
        <pc:sldMkLst>
          <pc:docMk/>
          <pc:sldMk cId="3605892433" sldId="284"/>
        </pc:sldMkLst>
        <pc:spChg chg="add mod">
          <ac:chgData name="Alejandro Aguilar" userId="33313986-b1a5-4a5f-9828-0378aa2d7e77" providerId="ADAL" clId="{3854345A-784D-40F9-BDE8-1BA0EBC63242}" dt="2025-04-02T23:21:17.547" v="166" actId="1076"/>
          <ac:spMkLst>
            <pc:docMk/>
            <pc:sldMk cId="3605892433" sldId="284"/>
            <ac:spMk id="5" creationId="{793E4466-1828-EC8A-80DE-6815B5C33235}"/>
          </ac:spMkLst>
        </pc:spChg>
        <pc:spChg chg="mod">
          <ac:chgData name="Alejandro Aguilar" userId="33313986-b1a5-4a5f-9828-0378aa2d7e77" providerId="ADAL" clId="{3854345A-784D-40F9-BDE8-1BA0EBC63242}" dt="2025-04-02T23:18:31.119" v="59" actId="20577"/>
          <ac:spMkLst>
            <pc:docMk/>
            <pc:sldMk cId="3605892433" sldId="284"/>
            <ac:spMk id="6" creationId="{3FA60639-90D9-F364-F958-4B9B57ED8B76}"/>
          </ac:spMkLst>
        </pc:spChg>
        <pc:spChg chg="mod">
          <ac:chgData name="Alejandro Aguilar" userId="33313986-b1a5-4a5f-9828-0378aa2d7e77" providerId="ADAL" clId="{3854345A-784D-40F9-BDE8-1BA0EBC63242}" dt="2025-04-02T23:18:29.590" v="57" actId="20577"/>
          <ac:spMkLst>
            <pc:docMk/>
            <pc:sldMk cId="3605892433" sldId="284"/>
            <ac:spMk id="21" creationId="{C21597B9-8223-905E-5A65-6F00C2518A0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D8915E-DC14-41D6-9BB5-F49E1C265163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A68BC1-0214-475A-AAEB-F2C106BEDF3D}">
      <dgm:prSet/>
      <dgm:spPr/>
      <dgm:t>
        <a:bodyPr/>
        <a:lstStyle/>
        <a:p>
          <a:r>
            <a:rPr lang="en-US" dirty="0"/>
            <a:t>Filling out</a:t>
          </a:r>
        </a:p>
      </dgm:t>
    </dgm:pt>
    <dgm:pt modelId="{D39F5498-D166-4D4F-959E-220D13F281F2}" type="parTrans" cxnId="{4A7F6715-186E-49A7-B901-131CC9610C6D}">
      <dgm:prSet/>
      <dgm:spPr/>
      <dgm:t>
        <a:bodyPr/>
        <a:lstStyle/>
        <a:p>
          <a:endParaRPr lang="en-US"/>
        </a:p>
      </dgm:t>
    </dgm:pt>
    <dgm:pt modelId="{D52D63DB-7300-43C9-9B4D-DCAB119753ED}" type="sibTrans" cxnId="{4A7F6715-186E-49A7-B901-131CC9610C6D}">
      <dgm:prSet/>
      <dgm:spPr/>
      <dgm:t>
        <a:bodyPr/>
        <a:lstStyle/>
        <a:p>
          <a:endParaRPr lang="en-US"/>
        </a:p>
      </dgm:t>
    </dgm:pt>
    <dgm:pt modelId="{6E78410F-604C-43A6-A991-1F6A0685C76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dirty="0"/>
        </a:p>
      </dgm:t>
    </dgm:pt>
    <dgm:pt modelId="{B87758DC-95B9-415D-8FA2-3A592F03EEB6}" type="parTrans" cxnId="{E6E94786-140A-4645-ACBD-B11A56308E02}">
      <dgm:prSet/>
      <dgm:spPr/>
      <dgm:t>
        <a:bodyPr/>
        <a:lstStyle/>
        <a:p>
          <a:endParaRPr lang="en-US"/>
        </a:p>
      </dgm:t>
    </dgm:pt>
    <dgm:pt modelId="{81ADE71D-3BBC-45B9-8FE7-89C53F21FB8E}" type="sibTrans" cxnId="{E6E94786-140A-4645-ACBD-B11A56308E02}">
      <dgm:prSet/>
      <dgm:spPr/>
      <dgm:t>
        <a:bodyPr/>
        <a:lstStyle/>
        <a:p>
          <a:endParaRPr lang="en-US"/>
        </a:p>
      </dgm:t>
    </dgm:pt>
    <dgm:pt modelId="{57B30C7E-2C98-474C-972A-4A9F013596F6}">
      <dgm:prSet/>
      <dgm:spPr/>
      <dgm:t>
        <a:bodyPr/>
        <a:lstStyle/>
        <a:p>
          <a:r>
            <a:rPr lang="en-US" dirty="0"/>
            <a:t>Submitting</a:t>
          </a:r>
        </a:p>
      </dgm:t>
    </dgm:pt>
    <dgm:pt modelId="{3C56CB1B-7905-41E8-90E6-A55A14BA7821}" type="parTrans" cxnId="{13126A2F-129D-4762-93CF-9798949EB589}">
      <dgm:prSet/>
      <dgm:spPr/>
      <dgm:t>
        <a:bodyPr/>
        <a:lstStyle/>
        <a:p>
          <a:endParaRPr lang="en-US"/>
        </a:p>
      </dgm:t>
    </dgm:pt>
    <dgm:pt modelId="{7F14057D-1A20-4F64-A110-C77AC5F00602}" type="sibTrans" cxnId="{13126A2F-129D-4762-93CF-9798949EB589}">
      <dgm:prSet/>
      <dgm:spPr/>
      <dgm:t>
        <a:bodyPr/>
        <a:lstStyle/>
        <a:p>
          <a:endParaRPr lang="en-US"/>
        </a:p>
      </dgm:t>
    </dgm:pt>
    <dgm:pt modelId="{0A954AA6-C6B0-4271-8792-CCCE30CE7D69}">
      <dgm:prSet/>
      <dgm:spPr/>
      <dgm:t>
        <a:bodyPr/>
        <a:lstStyle/>
        <a:p>
          <a:r>
            <a:rPr lang="en-US" dirty="0"/>
            <a:t>Approval</a:t>
          </a:r>
        </a:p>
      </dgm:t>
    </dgm:pt>
    <dgm:pt modelId="{81CA91A9-12C9-4000-A833-6528B617CCA1}" type="parTrans" cxnId="{61DE8435-87FC-4ED8-A1D9-A0E36224C192}">
      <dgm:prSet/>
      <dgm:spPr/>
      <dgm:t>
        <a:bodyPr/>
        <a:lstStyle/>
        <a:p>
          <a:endParaRPr lang="en-US"/>
        </a:p>
      </dgm:t>
    </dgm:pt>
    <dgm:pt modelId="{7635DF39-FFCE-4F67-A43A-C3F7B847830D}" type="sibTrans" cxnId="{61DE8435-87FC-4ED8-A1D9-A0E36224C192}">
      <dgm:prSet/>
      <dgm:spPr/>
      <dgm:t>
        <a:bodyPr/>
        <a:lstStyle/>
        <a:p>
          <a:endParaRPr lang="en-US"/>
        </a:p>
      </dgm:t>
    </dgm:pt>
    <dgm:pt modelId="{1E1BD5C7-7E98-4E9C-980A-6231C710F86D}">
      <dgm:prSet/>
      <dgm:spPr/>
      <dgm:t>
        <a:bodyPr/>
        <a:lstStyle/>
        <a:p>
          <a:r>
            <a:rPr lang="en-US" dirty="0"/>
            <a:t>Notifications</a:t>
          </a:r>
        </a:p>
      </dgm:t>
    </dgm:pt>
    <dgm:pt modelId="{63D0BD99-D324-4743-A063-0F16264E6A03}" type="parTrans" cxnId="{F291143C-5080-4FD6-BEEA-B126FBAFEC70}">
      <dgm:prSet/>
      <dgm:spPr/>
      <dgm:t>
        <a:bodyPr/>
        <a:lstStyle/>
        <a:p>
          <a:endParaRPr lang="en-US"/>
        </a:p>
      </dgm:t>
    </dgm:pt>
    <dgm:pt modelId="{BDC49242-DD3A-494A-A4AF-E750AD6D3DAB}" type="sibTrans" cxnId="{F291143C-5080-4FD6-BEEA-B126FBAFEC70}">
      <dgm:prSet/>
      <dgm:spPr/>
      <dgm:t>
        <a:bodyPr/>
        <a:lstStyle/>
        <a:p>
          <a:endParaRPr lang="en-US"/>
        </a:p>
      </dgm:t>
    </dgm:pt>
    <dgm:pt modelId="{917788B4-4702-452B-A9BF-BD370AC7C91D}" type="pres">
      <dgm:prSet presAssocID="{0DD8915E-DC14-41D6-9BB5-F49E1C265163}" presName="Name0" presStyleCnt="0">
        <dgm:presLayoutVars>
          <dgm:dir/>
          <dgm:animLvl val="lvl"/>
          <dgm:resizeHandles val="exact"/>
        </dgm:presLayoutVars>
      </dgm:prSet>
      <dgm:spPr/>
    </dgm:pt>
    <dgm:pt modelId="{54C7622E-B3EE-4BFC-B751-4B261C400F01}" type="pres">
      <dgm:prSet presAssocID="{CEA68BC1-0214-475A-AAEB-F2C106BEDF3D}" presName="composite" presStyleCnt="0"/>
      <dgm:spPr/>
    </dgm:pt>
    <dgm:pt modelId="{80A1A6DF-0273-4C9F-A1CF-A320F9DB6FD1}" type="pres">
      <dgm:prSet presAssocID="{CEA68BC1-0214-475A-AAEB-F2C106BEDF3D}" presName="parTx" presStyleLbl="alignNode1" presStyleIdx="0" presStyleCnt="4">
        <dgm:presLayoutVars>
          <dgm:chMax val="0"/>
          <dgm:chPref val="0"/>
        </dgm:presLayoutVars>
      </dgm:prSet>
      <dgm:spPr/>
    </dgm:pt>
    <dgm:pt modelId="{910C52EF-D1F5-4581-A150-24B263AF9343}" type="pres">
      <dgm:prSet presAssocID="{CEA68BC1-0214-475A-AAEB-F2C106BEDF3D}" presName="desTx" presStyleLbl="alignAccFollowNode1" presStyleIdx="0" presStyleCnt="4">
        <dgm:presLayoutVars/>
      </dgm:prSet>
      <dgm:spPr/>
    </dgm:pt>
    <dgm:pt modelId="{06DEF15E-2A95-4424-9CA3-93FFF5A22F97}" type="pres">
      <dgm:prSet presAssocID="{D52D63DB-7300-43C9-9B4D-DCAB119753ED}" presName="space" presStyleCnt="0"/>
      <dgm:spPr/>
    </dgm:pt>
    <dgm:pt modelId="{0D1CB9BF-C612-4FA5-A8ED-CBAA77D93857}" type="pres">
      <dgm:prSet presAssocID="{57B30C7E-2C98-474C-972A-4A9F013596F6}" presName="composite" presStyleCnt="0"/>
      <dgm:spPr/>
    </dgm:pt>
    <dgm:pt modelId="{1F484571-9C36-4EBC-94E8-740ECF59A9E8}" type="pres">
      <dgm:prSet presAssocID="{57B30C7E-2C98-474C-972A-4A9F013596F6}" presName="parTx" presStyleLbl="alignNode1" presStyleIdx="1" presStyleCnt="4">
        <dgm:presLayoutVars>
          <dgm:chMax val="0"/>
          <dgm:chPref val="0"/>
        </dgm:presLayoutVars>
      </dgm:prSet>
      <dgm:spPr/>
    </dgm:pt>
    <dgm:pt modelId="{8382FB71-379A-4A42-BEC2-AAF439B565D5}" type="pres">
      <dgm:prSet presAssocID="{57B30C7E-2C98-474C-972A-4A9F013596F6}" presName="desTx" presStyleLbl="alignAccFollowNode1" presStyleIdx="1" presStyleCnt="4">
        <dgm:presLayoutVars/>
      </dgm:prSet>
      <dgm:spPr/>
    </dgm:pt>
    <dgm:pt modelId="{CEAD898F-DA15-46A5-A07C-10D30E78B5E8}" type="pres">
      <dgm:prSet presAssocID="{7F14057D-1A20-4F64-A110-C77AC5F00602}" presName="space" presStyleCnt="0"/>
      <dgm:spPr/>
    </dgm:pt>
    <dgm:pt modelId="{BEA164EE-1450-4AEB-9527-4E22FBF3C1A8}" type="pres">
      <dgm:prSet presAssocID="{0A954AA6-C6B0-4271-8792-CCCE30CE7D69}" presName="composite" presStyleCnt="0"/>
      <dgm:spPr/>
    </dgm:pt>
    <dgm:pt modelId="{6B33ABE5-CEF1-4B39-82C3-F1FC644C0A8F}" type="pres">
      <dgm:prSet presAssocID="{0A954AA6-C6B0-4271-8792-CCCE30CE7D69}" presName="parTx" presStyleLbl="alignNode1" presStyleIdx="2" presStyleCnt="4">
        <dgm:presLayoutVars>
          <dgm:chMax val="0"/>
          <dgm:chPref val="0"/>
        </dgm:presLayoutVars>
      </dgm:prSet>
      <dgm:spPr/>
    </dgm:pt>
    <dgm:pt modelId="{D49AD3F7-B2B6-4709-A43B-C22DEB981B39}" type="pres">
      <dgm:prSet presAssocID="{0A954AA6-C6B0-4271-8792-CCCE30CE7D69}" presName="desTx" presStyleLbl="alignAccFollowNode1" presStyleIdx="2" presStyleCnt="4">
        <dgm:presLayoutVars/>
      </dgm:prSet>
      <dgm:spPr/>
    </dgm:pt>
    <dgm:pt modelId="{C83CA8A9-5873-4873-B14F-2F0E7FB2ABCC}" type="pres">
      <dgm:prSet presAssocID="{7635DF39-FFCE-4F67-A43A-C3F7B847830D}" presName="space" presStyleCnt="0"/>
      <dgm:spPr/>
    </dgm:pt>
    <dgm:pt modelId="{952DF76F-9AB8-4BB6-B004-372FA36D16E3}" type="pres">
      <dgm:prSet presAssocID="{1E1BD5C7-7E98-4E9C-980A-6231C710F86D}" presName="composite" presStyleCnt="0"/>
      <dgm:spPr/>
    </dgm:pt>
    <dgm:pt modelId="{4AE355A7-3A54-47B1-8CB5-F35120F77B1B}" type="pres">
      <dgm:prSet presAssocID="{1E1BD5C7-7E98-4E9C-980A-6231C710F86D}" presName="parTx" presStyleLbl="alignNode1" presStyleIdx="3" presStyleCnt="4">
        <dgm:presLayoutVars>
          <dgm:chMax val="0"/>
          <dgm:chPref val="0"/>
        </dgm:presLayoutVars>
      </dgm:prSet>
      <dgm:spPr/>
    </dgm:pt>
    <dgm:pt modelId="{C0A30CE6-D937-498A-8D1C-AB49CDB4AE52}" type="pres">
      <dgm:prSet presAssocID="{1E1BD5C7-7E98-4E9C-980A-6231C710F86D}" presName="desTx" presStyleLbl="alignAccFollowNode1" presStyleIdx="3" presStyleCnt="4">
        <dgm:presLayoutVars/>
      </dgm:prSet>
      <dgm:spPr/>
    </dgm:pt>
  </dgm:ptLst>
  <dgm:cxnLst>
    <dgm:cxn modelId="{4A7F6715-186E-49A7-B901-131CC9610C6D}" srcId="{0DD8915E-DC14-41D6-9BB5-F49E1C265163}" destId="{CEA68BC1-0214-475A-AAEB-F2C106BEDF3D}" srcOrd="0" destOrd="0" parTransId="{D39F5498-D166-4D4F-959E-220D13F281F2}" sibTransId="{D52D63DB-7300-43C9-9B4D-DCAB119753ED}"/>
    <dgm:cxn modelId="{13126A2F-129D-4762-93CF-9798949EB589}" srcId="{0DD8915E-DC14-41D6-9BB5-F49E1C265163}" destId="{57B30C7E-2C98-474C-972A-4A9F013596F6}" srcOrd="1" destOrd="0" parTransId="{3C56CB1B-7905-41E8-90E6-A55A14BA7821}" sibTransId="{7F14057D-1A20-4F64-A110-C77AC5F00602}"/>
    <dgm:cxn modelId="{61DE8435-87FC-4ED8-A1D9-A0E36224C192}" srcId="{0DD8915E-DC14-41D6-9BB5-F49E1C265163}" destId="{0A954AA6-C6B0-4271-8792-CCCE30CE7D69}" srcOrd="2" destOrd="0" parTransId="{81CA91A9-12C9-4000-A833-6528B617CCA1}" sibTransId="{7635DF39-FFCE-4F67-A43A-C3F7B847830D}"/>
    <dgm:cxn modelId="{F291143C-5080-4FD6-BEEA-B126FBAFEC70}" srcId="{0DD8915E-DC14-41D6-9BB5-F49E1C265163}" destId="{1E1BD5C7-7E98-4E9C-980A-6231C710F86D}" srcOrd="3" destOrd="0" parTransId="{63D0BD99-D324-4743-A063-0F16264E6A03}" sibTransId="{BDC49242-DD3A-494A-A4AF-E750AD6D3DAB}"/>
    <dgm:cxn modelId="{7AF7564A-7BD3-438E-9B3C-14BD86824042}" type="presOf" srcId="{57B30C7E-2C98-474C-972A-4A9F013596F6}" destId="{1F484571-9C36-4EBC-94E8-740ECF59A9E8}" srcOrd="0" destOrd="0" presId="urn:microsoft.com/office/officeart/2016/7/layout/HorizontalActionList"/>
    <dgm:cxn modelId="{6AFDC150-9F77-4A36-A180-B36F17F720D5}" type="presOf" srcId="{1E1BD5C7-7E98-4E9C-980A-6231C710F86D}" destId="{4AE355A7-3A54-47B1-8CB5-F35120F77B1B}" srcOrd="0" destOrd="0" presId="urn:microsoft.com/office/officeart/2016/7/layout/HorizontalActionList"/>
    <dgm:cxn modelId="{E6E94786-140A-4645-ACBD-B11A56308E02}" srcId="{CEA68BC1-0214-475A-AAEB-F2C106BEDF3D}" destId="{6E78410F-604C-43A6-A991-1F6A0685C76E}" srcOrd="0" destOrd="0" parTransId="{B87758DC-95B9-415D-8FA2-3A592F03EEB6}" sibTransId="{81ADE71D-3BBC-45B9-8FE7-89C53F21FB8E}"/>
    <dgm:cxn modelId="{77938B8A-5AD8-4A5E-A030-55E04EAC32E6}" type="presOf" srcId="{6E78410F-604C-43A6-A991-1F6A0685C76E}" destId="{910C52EF-D1F5-4581-A150-24B263AF9343}" srcOrd="0" destOrd="0" presId="urn:microsoft.com/office/officeart/2016/7/layout/HorizontalActionList"/>
    <dgm:cxn modelId="{E440549C-0098-4200-80A6-FF88137F160F}" type="presOf" srcId="{0DD8915E-DC14-41D6-9BB5-F49E1C265163}" destId="{917788B4-4702-452B-A9BF-BD370AC7C91D}" srcOrd="0" destOrd="0" presId="urn:microsoft.com/office/officeart/2016/7/layout/HorizontalActionList"/>
    <dgm:cxn modelId="{9AF54BDB-DAB3-4B24-A529-369FFC39451F}" type="presOf" srcId="{0A954AA6-C6B0-4271-8792-CCCE30CE7D69}" destId="{6B33ABE5-CEF1-4B39-82C3-F1FC644C0A8F}" srcOrd="0" destOrd="0" presId="urn:microsoft.com/office/officeart/2016/7/layout/HorizontalActionList"/>
    <dgm:cxn modelId="{E3F2F5EC-16B1-4C58-9182-F30E78C8D17D}" type="presOf" srcId="{CEA68BC1-0214-475A-AAEB-F2C106BEDF3D}" destId="{80A1A6DF-0273-4C9F-A1CF-A320F9DB6FD1}" srcOrd="0" destOrd="0" presId="urn:microsoft.com/office/officeart/2016/7/layout/HorizontalActionList"/>
    <dgm:cxn modelId="{33ECD332-58AF-4E88-A500-D1240A9110AD}" type="presParOf" srcId="{917788B4-4702-452B-A9BF-BD370AC7C91D}" destId="{54C7622E-B3EE-4BFC-B751-4B261C400F01}" srcOrd="0" destOrd="0" presId="urn:microsoft.com/office/officeart/2016/7/layout/HorizontalActionList"/>
    <dgm:cxn modelId="{235818C5-3573-4908-AEE0-3A7896555462}" type="presParOf" srcId="{54C7622E-B3EE-4BFC-B751-4B261C400F01}" destId="{80A1A6DF-0273-4C9F-A1CF-A320F9DB6FD1}" srcOrd="0" destOrd="0" presId="urn:microsoft.com/office/officeart/2016/7/layout/HorizontalActionList"/>
    <dgm:cxn modelId="{33438145-C485-436C-AD90-2BC58FD45BD2}" type="presParOf" srcId="{54C7622E-B3EE-4BFC-B751-4B261C400F01}" destId="{910C52EF-D1F5-4581-A150-24B263AF9343}" srcOrd="1" destOrd="0" presId="urn:microsoft.com/office/officeart/2016/7/layout/HorizontalActionList"/>
    <dgm:cxn modelId="{0EA76779-6AA3-4942-8892-7B9CDEB74548}" type="presParOf" srcId="{917788B4-4702-452B-A9BF-BD370AC7C91D}" destId="{06DEF15E-2A95-4424-9CA3-93FFF5A22F97}" srcOrd="1" destOrd="0" presId="urn:microsoft.com/office/officeart/2016/7/layout/HorizontalActionList"/>
    <dgm:cxn modelId="{57A61824-4682-4CED-A1C9-A568972EE94D}" type="presParOf" srcId="{917788B4-4702-452B-A9BF-BD370AC7C91D}" destId="{0D1CB9BF-C612-4FA5-A8ED-CBAA77D93857}" srcOrd="2" destOrd="0" presId="urn:microsoft.com/office/officeart/2016/7/layout/HorizontalActionList"/>
    <dgm:cxn modelId="{7A2FA531-FB20-457D-BFF0-44C485415D15}" type="presParOf" srcId="{0D1CB9BF-C612-4FA5-A8ED-CBAA77D93857}" destId="{1F484571-9C36-4EBC-94E8-740ECF59A9E8}" srcOrd="0" destOrd="0" presId="urn:microsoft.com/office/officeart/2016/7/layout/HorizontalActionList"/>
    <dgm:cxn modelId="{9BCEDA81-6667-4C17-AFA8-2C42082BF207}" type="presParOf" srcId="{0D1CB9BF-C612-4FA5-A8ED-CBAA77D93857}" destId="{8382FB71-379A-4A42-BEC2-AAF439B565D5}" srcOrd="1" destOrd="0" presId="urn:microsoft.com/office/officeart/2016/7/layout/HorizontalActionList"/>
    <dgm:cxn modelId="{5A057344-D843-4EDB-84B0-60D5D1347B9F}" type="presParOf" srcId="{917788B4-4702-452B-A9BF-BD370AC7C91D}" destId="{CEAD898F-DA15-46A5-A07C-10D30E78B5E8}" srcOrd="3" destOrd="0" presId="urn:microsoft.com/office/officeart/2016/7/layout/HorizontalActionList"/>
    <dgm:cxn modelId="{8508FC8E-9136-4A97-9AA3-FFDDDB3B40AE}" type="presParOf" srcId="{917788B4-4702-452B-A9BF-BD370AC7C91D}" destId="{BEA164EE-1450-4AEB-9527-4E22FBF3C1A8}" srcOrd="4" destOrd="0" presId="urn:microsoft.com/office/officeart/2016/7/layout/HorizontalActionList"/>
    <dgm:cxn modelId="{657D2BC0-01E3-4AB6-A185-AF8A8BDB41EA}" type="presParOf" srcId="{BEA164EE-1450-4AEB-9527-4E22FBF3C1A8}" destId="{6B33ABE5-CEF1-4B39-82C3-F1FC644C0A8F}" srcOrd="0" destOrd="0" presId="urn:microsoft.com/office/officeart/2016/7/layout/HorizontalActionList"/>
    <dgm:cxn modelId="{D58411C6-0DF5-4662-9901-DA23240E83B9}" type="presParOf" srcId="{BEA164EE-1450-4AEB-9527-4E22FBF3C1A8}" destId="{D49AD3F7-B2B6-4709-A43B-C22DEB981B39}" srcOrd="1" destOrd="0" presId="urn:microsoft.com/office/officeart/2016/7/layout/HorizontalActionList"/>
    <dgm:cxn modelId="{3F6A4F5F-E2A5-4931-86E6-12BB70DD5E96}" type="presParOf" srcId="{917788B4-4702-452B-A9BF-BD370AC7C91D}" destId="{C83CA8A9-5873-4873-B14F-2F0E7FB2ABCC}" srcOrd="5" destOrd="0" presId="urn:microsoft.com/office/officeart/2016/7/layout/HorizontalActionList"/>
    <dgm:cxn modelId="{4C32C92D-DDF9-49A1-AF89-0235CF9C71B7}" type="presParOf" srcId="{917788B4-4702-452B-A9BF-BD370AC7C91D}" destId="{952DF76F-9AB8-4BB6-B004-372FA36D16E3}" srcOrd="6" destOrd="0" presId="urn:microsoft.com/office/officeart/2016/7/layout/HorizontalActionList"/>
    <dgm:cxn modelId="{57417539-B51B-4234-AEE5-F533ECC107BB}" type="presParOf" srcId="{952DF76F-9AB8-4BB6-B004-372FA36D16E3}" destId="{4AE355A7-3A54-47B1-8CB5-F35120F77B1B}" srcOrd="0" destOrd="0" presId="urn:microsoft.com/office/officeart/2016/7/layout/HorizontalActionList"/>
    <dgm:cxn modelId="{17742994-33B7-461E-8138-938D77B15D79}" type="presParOf" srcId="{952DF76F-9AB8-4BB6-B004-372FA36D16E3}" destId="{C0A30CE6-D937-498A-8D1C-AB49CDB4AE52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1A6DF-0273-4C9F-A1CF-A320F9DB6FD1}">
      <dsp:nvSpPr>
        <dsp:cNvPr id="0" name=""/>
        <dsp:cNvSpPr/>
      </dsp:nvSpPr>
      <dsp:spPr>
        <a:xfrm>
          <a:off x="2986" y="868362"/>
          <a:ext cx="2642450" cy="792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812" tIns="208812" rIns="208812" bIns="20881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Filling out</a:t>
          </a:r>
        </a:p>
      </dsp:txBody>
      <dsp:txXfrm>
        <a:off x="2986" y="868362"/>
        <a:ext cx="2642450" cy="792735"/>
      </dsp:txXfrm>
    </dsp:sp>
    <dsp:sp modelId="{910C52EF-D1F5-4581-A150-24B263AF9343}">
      <dsp:nvSpPr>
        <dsp:cNvPr id="0" name=""/>
        <dsp:cNvSpPr/>
      </dsp:nvSpPr>
      <dsp:spPr>
        <a:xfrm>
          <a:off x="2986" y="1661097"/>
          <a:ext cx="2642450" cy="18123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015" tIns="261015" rIns="261015" bIns="26101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100" kern="1200" dirty="0"/>
        </a:p>
      </dsp:txBody>
      <dsp:txXfrm>
        <a:off x="2986" y="1661097"/>
        <a:ext cx="2642450" cy="1812352"/>
      </dsp:txXfrm>
    </dsp:sp>
    <dsp:sp modelId="{1F484571-9C36-4EBC-94E8-740ECF59A9E8}">
      <dsp:nvSpPr>
        <dsp:cNvPr id="0" name=""/>
        <dsp:cNvSpPr/>
      </dsp:nvSpPr>
      <dsp:spPr>
        <a:xfrm>
          <a:off x="2753437" y="868362"/>
          <a:ext cx="2642450" cy="792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812" tIns="208812" rIns="208812" bIns="20881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Submitting</a:t>
          </a:r>
        </a:p>
      </dsp:txBody>
      <dsp:txXfrm>
        <a:off x="2753437" y="868362"/>
        <a:ext cx="2642450" cy="792735"/>
      </dsp:txXfrm>
    </dsp:sp>
    <dsp:sp modelId="{8382FB71-379A-4A42-BEC2-AAF439B565D5}">
      <dsp:nvSpPr>
        <dsp:cNvPr id="0" name=""/>
        <dsp:cNvSpPr/>
      </dsp:nvSpPr>
      <dsp:spPr>
        <a:xfrm>
          <a:off x="2753437" y="1661097"/>
          <a:ext cx="2642450" cy="18123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3ABE5-CEF1-4B39-82C3-F1FC644C0A8F}">
      <dsp:nvSpPr>
        <dsp:cNvPr id="0" name=""/>
        <dsp:cNvSpPr/>
      </dsp:nvSpPr>
      <dsp:spPr>
        <a:xfrm>
          <a:off x="5503887" y="868362"/>
          <a:ext cx="2642450" cy="792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812" tIns="208812" rIns="208812" bIns="20881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Approval</a:t>
          </a:r>
        </a:p>
      </dsp:txBody>
      <dsp:txXfrm>
        <a:off x="5503887" y="868362"/>
        <a:ext cx="2642450" cy="792735"/>
      </dsp:txXfrm>
    </dsp:sp>
    <dsp:sp modelId="{D49AD3F7-B2B6-4709-A43B-C22DEB981B39}">
      <dsp:nvSpPr>
        <dsp:cNvPr id="0" name=""/>
        <dsp:cNvSpPr/>
      </dsp:nvSpPr>
      <dsp:spPr>
        <a:xfrm>
          <a:off x="5503887" y="1661097"/>
          <a:ext cx="2642450" cy="18123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355A7-3A54-47B1-8CB5-F35120F77B1B}">
      <dsp:nvSpPr>
        <dsp:cNvPr id="0" name=""/>
        <dsp:cNvSpPr/>
      </dsp:nvSpPr>
      <dsp:spPr>
        <a:xfrm>
          <a:off x="8254337" y="868362"/>
          <a:ext cx="2642450" cy="7927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812" tIns="208812" rIns="208812" bIns="20881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Notifications</a:t>
          </a:r>
        </a:p>
      </dsp:txBody>
      <dsp:txXfrm>
        <a:off x="8254337" y="868362"/>
        <a:ext cx="2642450" cy="792735"/>
      </dsp:txXfrm>
    </dsp:sp>
    <dsp:sp modelId="{C0A30CE6-D937-498A-8D1C-AB49CDB4AE52}">
      <dsp:nvSpPr>
        <dsp:cNvPr id="0" name=""/>
        <dsp:cNvSpPr/>
      </dsp:nvSpPr>
      <dsp:spPr>
        <a:xfrm>
          <a:off x="8254337" y="1661097"/>
          <a:ext cx="2642450" cy="18123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32.6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1,'2'2,"5"7,7 10,3 6,6 5,-1 2,1 4,-1-2,-1-3,-2-3,-4-3,-2 0,0-4,-3-4,0-2,-2 0,-2-1,0-2,2-4,0-3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34.3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1,'0'5,"0"8,2 6,2 5,2-1,3 1,0 1,1-3,-2-3,2-2,0-1,0-1,0-3,1-1,-1 1,-3-2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35.42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0,'2'0,"2"3,-1 3,2 6,1 7,1 5,0 1,-2 1,-1 5,1 5,3 1,2-2,0-3,-3-3,2-7,-2-5,-2-5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44.7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54 0,'0'3,"0"3,-2 6,-2 4,-2 1,0 1,1 0,-2-3,1-1,1-1,2 0,-2 1,1-3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46.1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48.4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100 1,'-2'0,"-5"2,-2 5,-3 5,-2 6,-2 6,0-2,3-1,2-5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49.7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53 0,'0'3,"0"6,0 6,0 7,0 2,0 2,-3-1,-1-1,1-3,0-2,1 1,-2-3,0-2,-2-3,0-1,1 0,-2 1,1-2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4T07:38:51.32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80 1,'-2'2,"-5"5,1 2,0 6,1 5,-1 5,1 1,-2 1,-2 4,0-1,2-2,2-4,2-1,1-1,1-2,1-1,1-5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16B38-87CC-412C-BEE5-0A02B64B80F1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C7AAB-FF51-419D-B4CD-6EE62BB00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4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79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Sample downloadable at </a:t>
            </a:r>
            <a:r>
              <a:rPr lang="en-US" b="1" dirty="0"/>
              <a:t>https://www.alexdeux.com/evisions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6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of system variables can help make your </a:t>
            </a:r>
            <a:r>
              <a:rPr lang="en-US" dirty="0" err="1"/>
              <a:t>datablock</a:t>
            </a:r>
            <a:r>
              <a:rPr lang="en-US" dirty="0"/>
              <a:t> more efficient and personalized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86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API with client and parameters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82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API with client,</a:t>
            </a:r>
            <a:r>
              <a:rPr lang="en-US" baseline="0" dirty="0"/>
              <a:t> parameters and automatic login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9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F826-33EE-9B6D-6A0C-D9185476D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05343-DF2D-95AE-BA6F-51F0DD5EB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638C31-D6FD-8C05-1B6C-625AC14536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need to modify a </a:t>
            </a:r>
            <a:r>
              <a:rPr lang="en-US" dirty="0" err="1"/>
              <a:t>datablock</a:t>
            </a:r>
            <a:r>
              <a:rPr lang="en-US" dirty="0"/>
              <a:t> that has an API already generated, make a copy of the </a:t>
            </a:r>
            <a:r>
              <a:rPr lang="en-US" dirty="0" err="1"/>
              <a:t>datablock</a:t>
            </a:r>
            <a:r>
              <a:rPr lang="en-US" dirty="0"/>
              <a:t> and use the EDIT data functionality to copy the updated </a:t>
            </a:r>
            <a:r>
              <a:rPr lang="en-US" dirty="0" err="1"/>
              <a:t>datablock</a:t>
            </a:r>
            <a:r>
              <a:rPr lang="en-US" dirty="0"/>
              <a:t> into the original 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3A7D6-1858-270C-AAC2-488146B7A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1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6FF00-D041-1845-2534-BB1390224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434A3-3E1A-18D8-2FC5-89B6967233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5E629D-CD99-6EE2-30D1-9C1F1B723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need to modify a </a:t>
            </a:r>
            <a:r>
              <a:rPr lang="en-US" dirty="0" err="1"/>
              <a:t>datablock</a:t>
            </a:r>
            <a:r>
              <a:rPr lang="en-US" dirty="0"/>
              <a:t> that has an API already generated, make a copy of the </a:t>
            </a:r>
            <a:r>
              <a:rPr lang="en-US" dirty="0" err="1"/>
              <a:t>datablock</a:t>
            </a:r>
            <a:r>
              <a:rPr lang="en-US" dirty="0"/>
              <a:t> and use the EDIT data functionality to copy the updated </a:t>
            </a:r>
            <a:r>
              <a:rPr lang="en-US" dirty="0" err="1"/>
              <a:t>datablock</a:t>
            </a:r>
            <a:r>
              <a:rPr lang="en-US" dirty="0"/>
              <a:t> into the original 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DD569-DDC4-1394-2645-001A6C21A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92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dirty="0" err="1"/>
              <a:t>Datablock</a:t>
            </a:r>
            <a:r>
              <a:rPr lang="en-US" dirty="0"/>
              <a:t> ID to form the URL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68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</a:t>
            </a:r>
            <a:r>
              <a:rPr lang="en-US" dirty="0" err="1"/>
              <a:t>Autologon</a:t>
            </a:r>
            <a:r>
              <a:rPr lang="en-US" baseline="0" dirty="0"/>
              <a:t> with </a:t>
            </a:r>
            <a:r>
              <a:rPr lang="en-US" baseline="0" dirty="0" err="1"/>
              <a:t>WebViewer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Must use a PHP or similar page to create token and </a:t>
            </a:r>
            <a:r>
              <a:rPr lang="en-US" baseline="0"/>
              <a:t>pass parameters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44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Take advantage</a:t>
            </a:r>
            <a:r>
              <a:rPr lang="en-US" baseline="0" dirty="0"/>
              <a:t> of </a:t>
            </a:r>
            <a:r>
              <a:rPr lang="en-US" baseline="0" dirty="0" err="1"/>
              <a:t>WebViewer</a:t>
            </a:r>
            <a:r>
              <a:rPr lang="en-US" baseline="0" dirty="0"/>
              <a:t> to display 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3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XML is</a:t>
            </a:r>
            <a:r>
              <a:rPr lang="en-US" baseline="0" dirty="0"/>
              <a:t> Organic to Argos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7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80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a way to have a JSON</a:t>
            </a:r>
            <a:r>
              <a:rPr lang="en-US" baseline="0" dirty="0"/>
              <a:t> output combining Oracle and Argos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Sample downloadable at </a:t>
            </a:r>
            <a:r>
              <a:rPr lang="en-US" b="1" dirty="0"/>
              <a:t>https://www.alexdeux.com/evisions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51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Bursting</a:t>
            </a:r>
            <a:r>
              <a:rPr lang="en-US" baseline="0" dirty="0"/>
              <a:t> can help to automate the task of splitting one document into multiple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04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Powershell</a:t>
            </a:r>
            <a:r>
              <a:rPr lang="en-US" dirty="0"/>
              <a:t> Scripts</a:t>
            </a:r>
            <a:r>
              <a:rPr lang="en-US" baseline="0" dirty="0"/>
              <a:t> can be a powerful tool in a Schedule to do more things asynchronously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Sample downloadable at </a:t>
            </a:r>
            <a:r>
              <a:rPr lang="en-US" b="1" dirty="0"/>
              <a:t>https://www.alexdeux.com/evisions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09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run a schedule</a:t>
            </a:r>
            <a:r>
              <a:rPr lang="en-US" baseline="0" dirty="0"/>
              <a:t> with an API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54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Argos to input data, not just for reporting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55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don’t need to create a user for every employee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</a:t>
            </a:r>
            <a:r>
              <a:rPr lang="en-US" baseline="0" dirty="0"/>
              <a:t> long as they are assigned to an AD Group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that AD Group is in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65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set the appropriate permissions per group and</a:t>
            </a:r>
            <a:r>
              <a:rPr lang="en-US" baseline="0" dirty="0"/>
              <a:t> it will propagate to the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35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87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clause</a:t>
            </a:r>
            <a:r>
              <a:rPr lang="en-US" baseline="0" dirty="0"/>
              <a:t> can simplify a query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Not necessarily make it more efficient as-is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84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Some of these ‘hacks’ require additional permissions in Argos and/or the 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7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/*+</a:t>
            </a:r>
            <a:r>
              <a:rPr lang="en-US" baseline="0" dirty="0"/>
              <a:t> materialize */ hint forces the database engine to store results in memory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reuses the stored data making it more efficient on run-time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01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</a:t>
            </a:r>
            <a:r>
              <a:rPr lang="en-US" baseline="0" dirty="0"/>
              <a:t> you for attending!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036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hesitate to</a:t>
            </a:r>
            <a:r>
              <a:rPr lang="en-US" baseline="0" dirty="0"/>
              <a:t> contact me for any questions you may have after the session!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9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3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Useful to update multiple objects at once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Powerful but </a:t>
            </a:r>
            <a:r>
              <a:rPr lang="en-US" dirty="0" err="1"/>
              <a:t>fragil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62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Changed colors quickly with Edit Data functionality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10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Employee list from </a:t>
            </a:r>
            <a:r>
              <a:rPr lang="en-US" dirty="0" err="1"/>
              <a:t>mySQL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Employee count from Oracle (Banner)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Where clause in Oracle using a variable from </a:t>
            </a:r>
            <a:r>
              <a:rPr lang="en-US" dirty="0" err="1"/>
              <a:t>mySQL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1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Two ways to INSERT in Argos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2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C7AAB-FF51-419D-B4CD-6EE62BB009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9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6.svg"/><Relationship Id="rId21" Type="http://schemas.openxmlformats.org/officeDocument/2006/relationships/image" Target="../media/image23.pn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image" Target="../media/image29.png"/><Relationship Id="rId20" Type="http://schemas.openxmlformats.org/officeDocument/2006/relationships/image" Target="../media/image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24" Type="http://schemas.openxmlformats.org/officeDocument/2006/relationships/image" Target="../media/image26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5.png"/><Relationship Id="rId28" Type="http://schemas.openxmlformats.org/officeDocument/2006/relationships/image" Target="../media/image4.sv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Relationship Id="rId22" Type="http://schemas.openxmlformats.org/officeDocument/2006/relationships/image" Target="../media/image24.svg"/><Relationship Id="rId27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18" Type="http://schemas.openxmlformats.org/officeDocument/2006/relationships/image" Target="../media/image22.svg"/><Relationship Id="rId26" Type="http://schemas.openxmlformats.org/officeDocument/2006/relationships/image" Target="../media/image4.svg"/><Relationship Id="rId3" Type="http://schemas.openxmlformats.org/officeDocument/2006/relationships/image" Target="../media/image8.svg"/><Relationship Id="rId21" Type="http://schemas.openxmlformats.org/officeDocument/2006/relationships/image" Target="../media/image25.pn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5" Type="http://schemas.openxmlformats.org/officeDocument/2006/relationships/image" Target="../media/image3.png"/><Relationship Id="rId2" Type="http://schemas.openxmlformats.org/officeDocument/2006/relationships/image" Target="../media/image7.png"/><Relationship Id="rId16" Type="http://schemas.openxmlformats.org/officeDocument/2006/relationships/image" Target="../media/image29.png"/><Relationship Id="rId20" Type="http://schemas.openxmlformats.org/officeDocument/2006/relationships/image" Target="../media/image2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24" Type="http://schemas.openxmlformats.org/officeDocument/2006/relationships/image" Target="../media/image28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23" Type="http://schemas.openxmlformats.org/officeDocument/2006/relationships/image" Target="../media/image27.png"/><Relationship Id="rId28" Type="http://schemas.openxmlformats.org/officeDocument/2006/relationships/image" Target="../media/image31.svg"/><Relationship Id="rId10" Type="http://schemas.openxmlformats.org/officeDocument/2006/relationships/image" Target="../media/image13.png"/><Relationship Id="rId19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Relationship Id="rId22" Type="http://schemas.openxmlformats.org/officeDocument/2006/relationships/image" Target="../media/image26.svg"/><Relationship Id="rId27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4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Presenter">
    <p:bg>
      <p:bgPr>
        <a:solidFill>
          <a:srgbClr val="FEF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FD4B383-310B-4FBE-1FCF-A7F7395B5A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33" b="21333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3F5F6B-A8E1-0CBD-2940-D6AC9185F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09" y="-6004"/>
            <a:ext cx="12197509" cy="863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6F4DA0E-8862-46D2-935C-682037F74D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79532" y="4144869"/>
            <a:ext cx="2832935" cy="237890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FF0D75-113E-C5AC-E2CE-00325B3FA27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3197317"/>
            <a:ext cx="4652211" cy="3944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4618494-FE4C-9B79-F58E-F8B20A9245C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524000" y="3600710"/>
            <a:ext cx="4652210" cy="8322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Institution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924C5A-7EB0-158F-24E6-11C188ED7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8013"/>
            <a:ext cx="9144000" cy="23876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059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g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3851-5991-C003-B4F2-A2D7A26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3469DB9-A1AC-5AD0-C877-82D5F9EBDD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45310" y="2453479"/>
            <a:ext cx="3327366" cy="3485573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  <a:p>
            <a:pPr lvl="0"/>
            <a:r>
              <a:rPr lang="en-US" dirty="0"/>
              <a:t>Add transitions, animations, and motion. </a:t>
            </a:r>
          </a:p>
          <a:p>
            <a:pPr lvl="0"/>
            <a:r>
              <a:rPr lang="en-US" dirty="0"/>
              <a:t>Save to OneDrive, to get to your presentations from your computer, tablet, or phone. 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5A3A894-4247-D53E-1128-8134B18504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26434" y="2453479"/>
            <a:ext cx="3327366" cy="3485573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r>
              <a:rPr lang="en-US" dirty="0"/>
              <a:t>This PowerPoint theme uses its own unique set of colors, fonts, and effects to create the overall look and feel of these slides. </a:t>
            </a:r>
          </a:p>
          <a:p>
            <a:r>
              <a:rPr lang="en-US" dirty="0"/>
              <a:t>PowerPoint has tons of themes to give your presentation just the right personality. 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FFAC826-65E4-044E-D0B7-084440F81B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8B99015-A890-63A5-0AAB-82A1FE8E1D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9E4E5A2-99AB-43AC-887A-DEAF8D03E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3727" y="2120146"/>
            <a:ext cx="1828800" cy="1828800"/>
          </a:xfrm>
          <a:solidFill>
            <a:schemeClr val="accent1"/>
          </a:solidFill>
          <a:ln w="127000">
            <a:solidFill>
              <a:schemeClr val="accent1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E9FEDE5-208D-2A67-660B-A5B5F850D546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2234856" y="3222662"/>
            <a:ext cx="1828800" cy="1828800"/>
          </a:xfrm>
          <a:solidFill>
            <a:schemeClr val="accent2"/>
          </a:solidFill>
          <a:ln w="127000">
            <a:solidFill>
              <a:schemeClr val="accent2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4410EB9-3534-62E5-459B-E37730671B3C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20719" y="4354584"/>
            <a:ext cx="1828800" cy="1828800"/>
          </a:xfrm>
          <a:solidFill>
            <a:srgbClr val="FF8201"/>
          </a:solidFill>
          <a:ln w="127000">
            <a:solidFill>
              <a:srgbClr val="FF8201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8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3851-5991-C003-B4F2-A2D7A26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E1D1AF7-B0FD-399C-50C9-0953E8BF8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9B1CCD54-88F3-6EE2-5C3D-F4B56BDF54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460627"/>
            <a:ext cx="3327366" cy="3485573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  <a:p>
            <a:pPr lvl="0"/>
            <a:r>
              <a:rPr lang="en-US" dirty="0"/>
              <a:t>Add text, images, art, and videos. </a:t>
            </a:r>
          </a:p>
          <a:p>
            <a:pPr lvl="0"/>
            <a:r>
              <a:rPr lang="en-US" dirty="0"/>
              <a:t>Add text, images, art, and videos. 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EAC57EF-B023-7CBA-BEFC-4C9D12BB0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202E596F-00C6-19C6-3154-AC0F15C709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460627"/>
            <a:ext cx="3327366" cy="3485573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  <a:p>
            <a:pPr lvl="0"/>
            <a:r>
              <a:rPr lang="en-US" dirty="0"/>
              <a:t>Add text, images, art, and videos.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Add text, images, art, and videos. </a:t>
            </a:r>
          </a:p>
          <a:p>
            <a:pPr lvl="0"/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DC687F1-839B-12AF-491A-C23B369E97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096041D7-037C-A628-AB42-043C36673A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460627"/>
            <a:ext cx="3327366" cy="3485573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  <a:p>
            <a:pPr lvl="0"/>
            <a:r>
              <a:rPr lang="en-US" dirty="0"/>
              <a:t>Add text, images, art, and videos.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Add text, images, art, and videos.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44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3BF5F-803F-83AF-8AAE-3568D9C45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8674" y="2035992"/>
            <a:ext cx="5486400" cy="3657600"/>
          </a:xfrm>
          <a:solidFill>
            <a:schemeClr val="accent1"/>
          </a:solidFill>
          <a:ln w="190500">
            <a:solidFill>
              <a:schemeClr val="accent1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C048649-BEF2-823D-6A7D-505C5F72E81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3744" y="614385"/>
            <a:ext cx="5486400" cy="3657600"/>
          </a:xfrm>
          <a:solidFill>
            <a:schemeClr val="accent2"/>
          </a:solidFill>
          <a:ln w="190500">
            <a:solidFill>
              <a:schemeClr val="accent2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946CE186-AFAC-0BC9-55AE-A03455B41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6926" y="4531777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951A0F0-11F4-AEBB-18CE-5B864A44C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1060" y="614385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24558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Content with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3851-5991-C003-B4F2-A2D7A26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E1D1AF7-B0FD-399C-50C9-0953E8BF8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4207682"/>
            <a:ext cx="3327366" cy="502930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9B1CCD54-88F3-6EE2-5C3D-F4B56BDF54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4810938"/>
            <a:ext cx="3327366" cy="932637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EAC57EF-B023-7CBA-BEFC-4C9D12BB02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4207682"/>
            <a:ext cx="3327366" cy="502930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202E596F-00C6-19C6-3154-AC0F15C709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4810938"/>
            <a:ext cx="3327366" cy="966768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DC687F1-839B-12AF-491A-C23B369E97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4207682"/>
            <a:ext cx="3327366" cy="502930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096041D7-037C-A628-AB42-043C36673A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4810938"/>
            <a:ext cx="3327366" cy="932637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1E6A64-3AFA-9449-E6B6-85E3F1D8B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3727" y="2093948"/>
            <a:ext cx="3324832" cy="1828800"/>
          </a:xfrm>
          <a:solidFill>
            <a:schemeClr val="accent1"/>
          </a:solidFill>
          <a:ln w="127000">
            <a:solidFill>
              <a:schemeClr val="accent1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C4E4AF9-5C66-49B8-47FA-43278BB71E23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432317" y="2093948"/>
            <a:ext cx="3327366" cy="1828800"/>
          </a:xfrm>
          <a:solidFill>
            <a:schemeClr val="accent2"/>
          </a:solidFill>
          <a:ln w="127000">
            <a:solidFill>
              <a:schemeClr val="accent2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6958F171-0957-247C-EEBC-AB0431D79E04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013441" y="2093948"/>
            <a:ext cx="3339317" cy="1828800"/>
          </a:xfrm>
          <a:solidFill>
            <a:srgbClr val="FF8201"/>
          </a:solidFill>
          <a:ln w="127000">
            <a:solidFill>
              <a:srgbClr val="FF8201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17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Sho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BD8C-ADFB-1BFD-1519-28B33C6B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F928011-8F93-0699-5D2B-C4B74F05B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43150" y="1794666"/>
            <a:ext cx="7505700" cy="4448969"/>
          </a:xfrm>
          <a:solidFill>
            <a:schemeClr val="accent2"/>
          </a:solidFill>
          <a:ln w="190500">
            <a:solidFill>
              <a:schemeClr val="accent2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8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D1840D5-28B1-5E1F-8D1D-B5579CC70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76549" y="401635"/>
            <a:ext cx="9638903" cy="5713415"/>
          </a:xfrm>
          <a:solidFill>
            <a:schemeClr val="accent2"/>
          </a:solidFill>
          <a:ln w="190500">
            <a:solidFill>
              <a:schemeClr val="accent2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06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E7710-DA92-CE7D-1F80-5F32C0A6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931C1-ABD6-C0D5-B925-5CEA5729B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9139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3D29E-83BD-9AAA-EBBC-CC176E78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14C0B-487E-22FF-B11C-396D82324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3DC5E-E6CE-798F-CD1C-F88CE342E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E4F77-6504-86BE-8231-966583393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CBF026-B32A-C2C7-5771-5188E0D3A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30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es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C62F3-F633-C367-A0A5-64A224CCC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897" y="594305"/>
            <a:ext cx="6644333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B4975E9-725A-7835-08EC-62B64A229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018"/>
          <a:stretch/>
        </p:blipFill>
        <p:spPr>
          <a:xfrm>
            <a:off x="10164191" y="3240748"/>
            <a:ext cx="2011680" cy="66276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42585E8-1BBA-43C5-34BA-97E946B0C0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0621"/>
          <a:stretch/>
        </p:blipFill>
        <p:spPr>
          <a:xfrm>
            <a:off x="6278003" y="4629810"/>
            <a:ext cx="2764614" cy="219456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6C2C15D-FD41-F0A4-BC07-2042E142A1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491" r="5491"/>
          <a:stretch/>
        </p:blipFill>
        <p:spPr>
          <a:xfrm>
            <a:off x="3162352" y="4778645"/>
            <a:ext cx="9032363" cy="86316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160C395-F1BF-71E7-E675-B12B3BFA53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15" r="2017"/>
          <a:stretch/>
        </p:blipFill>
        <p:spPr>
          <a:xfrm>
            <a:off x="3737927" y="5560165"/>
            <a:ext cx="8457078" cy="132397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4FE211A-ED4E-97BF-535B-881EF74AE5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2" b="50787"/>
          <a:stretch/>
        </p:blipFill>
        <p:spPr>
          <a:xfrm>
            <a:off x="320945" y="5315657"/>
            <a:ext cx="14410440" cy="155448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7C6F3EE-D5FE-A865-F313-A187D51C24F6}"/>
              </a:ext>
            </a:extLst>
          </p:cNvPr>
          <p:cNvGrpSpPr/>
          <p:nvPr userDrawn="1"/>
        </p:nvGrpSpPr>
        <p:grpSpPr>
          <a:xfrm>
            <a:off x="-7749" y="792322"/>
            <a:ext cx="3253397" cy="5437977"/>
            <a:chOff x="-7749" y="792322"/>
            <a:chExt cx="3253397" cy="5437977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EEC638E7-A7D4-9CC4-6761-38D84822B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7470" y="792322"/>
              <a:ext cx="2868178" cy="5076416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C6CFAC1-6348-6D60-ECA6-33FEE00B72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31006" r="-31006"/>
            <a:stretch/>
          </p:blipFill>
          <p:spPr>
            <a:xfrm>
              <a:off x="-7749" y="2674679"/>
              <a:ext cx="2008928" cy="3555620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1C29700C-A0CE-059E-A27D-C894F9FC0C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662" r="-50662" b="40992"/>
          <a:stretch/>
        </p:blipFill>
        <p:spPr>
          <a:xfrm>
            <a:off x="0" y="4934109"/>
            <a:ext cx="12192000" cy="19202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79077B9-9F01-FF60-01B2-43FBDA0EB2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544"/>
            <a:ext cx="12192000" cy="8636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1E6F5A00-31F0-006D-F8A4-F947C7EDFE8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6463" y="3108682"/>
            <a:ext cx="3571321" cy="34485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448AFA3-A5D9-E1E1-B83A-0367E55DE12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829637" y="4352112"/>
            <a:ext cx="1076325" cy="19050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1CA700F-8D6C-9A61-0B9D-B2D97BFC26F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869641" y="5594435"/>
            <a:ext cx="1600200" cy="10477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A3A82D7-AD5E-3C01-52F5-AEFA6C887C9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9770" r="-2615" b="15250"/>
          <a:stretch/>
        </p:blipFill>
        <p:spPr>
          <a:xfrm>
            <a:off x="-7749" y="5312811"/>
            <a:ext cx="1554480" cy="155448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3F02763-9CE4-0B4E-C0EC-577E5045DFB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180238" y="5451364"/>
            <a:ext cx="1619250" cy="4191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174E5DE9-38DA-41D2-779D-BB98644E07A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10803359" y="5715000"/>
            <a:ext cx="1227293" cy="10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5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184207FC-A693-FDA4-BA33-BD59561BF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0621"/>
          <a:stretch/>
        </p:blipFill>
        <p:spPr>
          <a:xfrm>
            <a:off x="6278003" y="4629810"/>
            <a:ext cx="2764614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C62F3-F633-C367-A0A5-64A224CCC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3434" y="832524"/>
            <a:ext cx="6644333" cy="1325563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23C8889-51C4-C938-D3E1-ADD16E870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8955" y="2266409"/>
            <a:ext cx="6638170" cy="652719"/>
          </a:xfr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Font typeface="+mj-lt"/>
              <a:buNone/>
              <a:defRPr sz="2000">
                <a:latin typeface="+mn-lt"/>
              </a:defRPr>
            </a:lvl1pPr>
          </a:lstStyle>
          <a:p>
            <a:r>
              <a:rPr lang="en-US" b="1" dirty="0"/>
              <a:t>Presenter Name</a:t>
            </a:r>
            <a:endParaRPr lang="en-US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40B405FB-D78F-4F06-6FD1-7684B2A5AC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48955" y="3024307"/>
            <a:ext cx="6638170" cy="652719"/>
          </a:xfr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Font typeface="+mj-lt"/>
              <a:buNone/>
              <a:defRPr sz="2000" b="0" i="1">
                <a:latin typeface="+mn-lt"/>
              </a:defRPr>
            </a:lvl1pPr>
          </a:lstStyle>
          <a:p>
            <a:r>
              <a:rPr lang="en-US" b="1" dirty="0"/>
              <a:t>Institution</a:t>
            </a:r>
            <a:endParaRPr lang="en-US" dirty="0"/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6C1D6E36-CCD3-11D6-68A7-C7E726FC08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3434" y="3774006"/>
            <a:ext cx="6638170" cy="652719"/>
          </a:xfrm>
        </p:spPr>
        <p:txBody>
          <a:bodyPr numCol="1">
            <a:normAutofit/>
          </a:bodyPr>
          <a:lstStyle>
            <a:lvl1pPr marL="0" indent="0">
              <a:lnSpc>
                <a:spcPct val="150000"/>
              </a:lnSpc>
              <a:spcBef>
                <a:spcPts val="1200"/>
              </a:spcBef>
              <a:buFont typeface="+mj-lt"/>
              <a:buNone/>
              <a:defRPr sz="2000" b="0" i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b="1" dirty="0"/>
              <a:t>presenter@email.edu</a:t>
            </a:r>
            <a:endParaRPr lang="en-US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D55BFBCA-9209-583E-B723-0A298E913F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7018"/>
          <a:stretch/>
        </p:blipFill>
        <p:spPr>
          <a:xfrm>
            <a:off x="10164191" y="3240748"/>
            <a:ext cx="2011680" cy="6627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CFFE011-433F-F927-039F-C2B3AA82CE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5491" r="5491"/>
          <a:stretch/>
        </p:blipFill>
        <p:spPr>
          <a:xfrm>
            <a:off x="3162352" y="4778645"/>
            <a:ext cx="9032363" cy="86316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AE945E-6A43-2392-3401-E9ACC143320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515" r="2017"/>
          <a:stretch/>
        </p:blipFill>
        <p:spPr>
          <a:xfrm>
            <a:off x="3737927" y="5560165"/>
            <a:ext cx="8457078" cy="13239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2CF3CE0-BE61-EAC0-B13D-D2010F8673B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2" b="50787"/>
          <a:stretch/>
        </p:blipFill>
        <p:spPr>
          <a:xfrm>
            <a:off x="320945" y="5315657"/>
            <a:ext cx="14410440" cy="155448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66C3D58-6277-C7F6-1FBA-292237741481}"/>
              </a:ext>
            </a:extLst>
          </p:cNvPr>
          <p:cNvGrpSpPr/>
          <p:nvPr userDrawn="1"/>
        </p:nvGrpSpPr>
        <p:grpSpPr>
          <a:xfrm>
            <a:off x="-7749" y="792322"/>
            <a:ext cx="3253397" cy="5437977"/>
            <a:chOff x="-7749" y="792322"/>
            <a:chExt cx="3253397" cy="5437977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54C85181-F22B-6244-70AA-BAFDA9FB0E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77470" y="792322"/>
              <a:ext cx="2868178" cy="507641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9966C03-1E9A-682E-3E15-B486F0805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31006" r="-31006"/>
            <a:stretch/>
          </p:blipFill>
          <p:spPr>
            <a:xfrm>
              <a:off x="-7749" y="2674679"/>
              <a:ext cx="2008928" cy="3555620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4370428C-6BAF-036F-4D61-94847F467E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0662" r="-50662" b="40992"/>
          <a:stretch/>
        </p:blipFill>
        <p:spPr>
          <a:xfrm>
            <a:off x="0" y="4934109"/>
            <a:ext cx="12192000" cy="19202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1DCF8DC-69C7-1D5D-C4A3-CF40E669F35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544"/>
            <a:ext cx="12192000" cy="8636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5CF5A2F-D3DA-292B-E7D7-A9AEE25D279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829637" y="4352112"/>
            <a:ext cx="1076325" cy="190500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17D1A22-402F-FA31-C47E-92FBED6ED2C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869641" y="5594435"/>
            <a:ext cx="1600200" cy="10477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088DC432-2FB0-9A25-03CF-BFFF29022F7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9770" r="-2615" b="15250"/>
          <a:stretch/>
        </p:blipFill>
        <p:spPr>
          <a:xfrm>
            <a:off x="-7749" y="5312811"/>
            <a:ext cx="1554480" cy="155448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EFE8A6C-74F3-F9D4-73C3-B12DC51536A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180238" y="5451364"/>
            <a:ext cx="1619250" cy="4191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C23E3A1A-72DB-49CD-978C-6FC517ABE95A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0803359" y="5715000"/>
            <a:ext cx="1227293" cy="103059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DD9D5E3-3726-786C-18E7-F14D781F63E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170455" y="4629810"/>
            <a:ext cx="2547232" cy="15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3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ABB070-7863-ABA0-3410-FDFE91836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33" b="21333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0E9DB6-81DF-8725-6A7B-59D1518E5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679532" y="4144869"/>
            <a:ext cx="2832935" cy="2378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C6E00-C3C5-458F-D935-3B687A9E2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8013"/>
            <a:ext cx="9144000" cy="23876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B8AE52C-0A04-FB2E-B0D6-DB443111FC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223679"/>
            <a:ext cx="3932237" cy="377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0C9AE-9054-B37A-EC87-F5EAACB5F0C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524000" y="3632853"/>
            <a:ext cx="3932237" cy="8322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Institution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8189FFB-7C84-D526-DB42-8FA00C95830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616178" y="3228442"/>
            <a:ext cx="3932237" cy="377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B15064-78E2-A9EA-74A1-9161705AEABA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5616178" y="3637616"/>
            <a:ext cx="3932237" cy="8322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Institution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09C977-A1B6-7165-AE64-872E9ABAF9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09" y="-6004"/>
            <a:ext cx="12197509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94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7BD8C-ADFB-1BFD-1519-28B33C6B9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7584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857DC-6CF9-5895-14F4-D7B06482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096B8-02E2-4FE3-1378-1E0B61594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E4DAA-19DA-7671-CDAE-3B5231CD8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176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EE1F28-A4B5-DFE4-74D3-325FBA0E2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09" y="-6004"/>
            <a:ext cx="12197509" cy="86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243703-684F-4B4E-02AF-53A7839966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33" b="21333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F056E8D-31DC-E61A-D8FA-390C3E605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79532" y="4144869"/>
            <a:ext cx="2832935" cy="2378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C6E00-C3C5-458F-D935-3B687A9E2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08013"/>
            <a:ext cx="9144000" cy="23876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89AAF-E602-DE5A-EBAC-A862283F197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524000" y="3240484"/>
            <a:ext cx="2743200" cy="377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13ADFC3-C201-F828-08AF-9253FB6DCA5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524000" y="3649658"/>
            <a:ext cx="2743200" cy="8322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Institution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E04FAB5-9CEE-B37E-BF51-28AEB2D9AE22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924800" y="3240484"/>
            <a:ext cx="2743200" cy="377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C2ABC9A-F62B-97D9-E677-BB23D5F9AB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924800" y="3649658"/>
            <a:ext cx="2743200" cy="8322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Institution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0ED6952-99D5-3972-D491-DE99FAAD4EC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724400" y="3240484"/>
            <a:ext cx="2743200" cy="37703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2B09C66-EA06-4D3F-8E71-60E38483E0E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24400" y="3649658"/>
            <a:ext cx="2743200" cy="8322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0" i="1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Institution</a:t>
            </a:r>
          </a:p>
        </p:txBody>
      </p:sp>
    </p:spTree>
    <p:extLst>
      <p:ext uri="{BB962C8B-B14F-4D97-AF65-F5344CB8AC3E}">
        <p14:creationId xmlns:p14="http://schemas.microsoft.com/office/powerpoint/2010/main" val="1739933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FEF1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2D6A8-6DCD-5D58-C3A7-EBDA2D8D5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09" y="-6004"/>
            <a:ext cx="12197509" cy="8636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5402C50-49C2-B049-3543-FE1FCCA62F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7018"/>
          <a:stretch/>
        </p:blipFill>
        <p:spPr>
          <a:xfrm>
            <a:off x="10164191" y="3240748"/>
            <a:ext cx="2011680" cy="662762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1A2F8C7A-A422-4922-95DC-B24C024539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0621"/>
          <a:stretch/>
        </p:blipFill>
        <p:spPr>
          <a:xfrm>
            <a:off x="6278003" y="4629810"/>
            <a:ext cx="2764614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C62F3-F633-C367-A0A5-64A224CCC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3434" y="643731"/>
            <a:ext cx="6644333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023C8889-51C4-C938-D3E1-ADD16E870B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8955" y="2266409"/>
            <a:ext cx="6638170" cy="3448591"/>
          </a:xfrm>
        </p:spPr>
        <p:txBody>
          <a:bodyPr numCol="2" spcCol="914400">
            <a:normAutofit/>
          </a:bodyPr>
          <a:lstStyle>
            <a:lvl1pPr marL="457200" indent="-457200">
              <a:lnSpc>
                <a:spcPct val="100000"/>
              </a:lnSpc>
              <a:spcBef>
                <a:spcPts val="1200"/>
              </a:spcBef>
              <a:spcAft>
                <a:spcPts val="1400"/>
              </a:spcAft>
              <a:buSzPct val="110000"/>
              <a:buFont typeface="+mj-lt"/>
              <a:buAutoNum type="arabicPeriod"/>
              <a:defRPr sz="2000">
                <a:latin typeface="+mj-lt"/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  <a:p>
            <a:pPr lvl="0"/>
            <a:r>
              <a:rPr lang="en-US" dirty="0"/>
              <a:t>Topic 7</a:t>
            </a:r>
          </a:p>
          <a:p>
            <a:pPr lvl="0"/>
            <a:r>
              <a:rPr lang="en-US" dirty="0"/>
              <a:t>Topic 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AE851D-AC31-24F7-3C6D-A53ADD327793}"/>
              </a:ext>
            </a:extLst>
          </p:cNvPr>
          <p:cNvGrpSpPr/>
          <p:nvPr userDrawn="1"/>
        </p:nvGrpSpPr>
        <p:grpSpPr>
          <a:xfrm>
            <a:off x="-7749" y="792322"/>
            <a:ext cx="14739134" cy="6091818"/>
            <a:chOff x="-7749" y="792322"/>
            <a:chExt cx="14739134" cy="6091818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50AFCD9A-1D83-EC6E-5217-0E3CE3DEAA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515" r="2017"/>
            <a:stretch/>
          </p:blipFill>
          <p:spPr>
            <a:xfrm>
              <a:off x="3737927" y="5560165"/>
              <a:ext cx="8457078" cy="1323975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925E1F-CBDD-A609-86F8-AC10B50B0F29}"/>
                </a:ext>
              </a:extLst>
            </p:cNvPr>
            <p:cNvGrpSpPr/>
            <p:nvPr userDrawn="1"/>
          </p:nvGrpSpPr>
          <p:grpSpPr>
            <a:xfrm>
              <a:off x="-7749" y="792322"/>
              <a:ext cx="14739134" cy="6077815"/>
              <a:chOff x="-7749" y="792322"/>
              <a:chExt cx="14739134" cy="6077815"/>
            </a:xfrm>
          </p:grpSpPr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E91436FE-72C4-1B4E-B78D-A039DD5331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-5491" r="5491"/>
              <a:stretch/>
            </p:blipFill>
            <p:spPr>
              <a:xfrm>
                <a:off x="3162352" y="4778645"/>
                <a:ext cx="9032363" cy="863161"/>
              </a:xfrm>
              <a:prstGeom prst="rect">
                <a:avLst/>
              </a:prstGeom>
            </p:spPr>
          </p:pic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DA760895-2C8A-B663-6687-D9F247CB34D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 t="-2" b="50787"/>
              <a:stretch/>
            </p:blipFill>
            <p:spPr>
              <a:xfrm>
                <a:off x="320945" y="5315657"/>
                <a:ext cx="14410440" cy="1554480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6D8AD3A-45F5-7148-CBA4-4E69C22B310D}"/>
                  </a:ext>
                </a:extLst>
              </p:cNvPr>
              <p:cNvGrpSpPr/>
              <p:nvPr userDrawn="1"/>
            </p:nvGrpSpPr>
            <p:grpSpPr>
              <a:xfrm>
                <a:off x="-7749" y="792322"/>
                <a:ext cx="3253397" cy="5437977"/>
                <a:chOff x="-7749" y="792322"/>
                <a:chExt cx="3253397" cy="5437977"/>
              </a:xfrm>
            </p:grpSpPr>
            <p:pic>
              <p:nvPicPr>
                <p:cNvPr id="33" name="Graphic 32">
                  <a:extLst>
                    <a:ext uri="{FF2B5EF4-FFF2-40B4-BE49-F238E27FC236}">
                      <a16:creationId xmlns:a16="http://schemas.microsoft.com/office/drawing/2014/main" id="{78CB7CE0-5F65-B418-FDE2-F54EB59641B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7470" y="792322"/>
                  <a:ext cx="2868178" cy="5076416"/>
                </a:xfrm>
                <a:prstGeom prst="rect">
                  <a:avLst/>
                </a:prstGeom>
              </p:spPr>
            </p:pic>
            <p:pic>
              <p:nvPicPr>
                <p:cNvPr id="34" name="Graphic 33">
                  <a:extLst>
                    <a:ext uri="{FF2B5EF4-FFF2-40B4-BE49-F238E27FC236}">
                      <a16:creationId xmlns:a16="http://schemas.microsoft.com/office/drawing/2014/main" id="{2AB6C15D-8555-0AD1-2091-D843D3244A5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rcRect l="31006" r="-31006"/>
                <a:stretch/>
              </p:blipFill>
              <p:spPr>
                <a:xfrm>
                  <a:off x="-7749" y="2674679"/>
                  <a:ext cx="2008928" cy="3555620"/>
                </a:xfrm>
                <a:prstGeom prst="rect">
                  <a:avLst/>
                </a:prstGeom>
              </p:spPr>
            </p:pic>
          </p:grp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157D4829-F275-A2A1-B240-46022DF272F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rcRect l="50662" r="-50662" b="40992"/>
              <a:stretch/>
            </p:blipFill>
            <p:spPr>
              <a:xfrm>
                <a:off x="0" y="4934109"/>
                <a:ext cx="12192000" cy="1920240"/>
              </a:xfrm>
              <a:prstGeom prst="rect">
                <a:avLst/>
              </a:prstGeom>
            </p:spPr>
          </p:pic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80EDC05-36A0-8215-8BE4-F04135E8C77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320763" y="2981155"/>
                <a:ext cx="3571321" cy="3448592"/>
              </a:xfrm>
              <a:prstGeom prst="rect">
                <a:avLst/>
              </a:prstGeom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303536FD-1F1B-1FB0-186B-627EB707747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829637" y="4352112"/>
                <a:ext cx="1076325" cy="1905000"/>
              </a:xfrm>
              <a:prstGeom prst="rect">
                <a:avLst/>
              </a:prstGeom>
            </p:spPr>
          </p:pic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7A71EFD9-ABE8-9753-0FC9-65E1E61ED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869641" y="5594435"/>
              <a:ext cx="1600200" cy="104775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F8A979BA-05AF-4A04-5DD3-0CED7080BA8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 l="9770" r="-2615" b="15250"/>
          <a:stretch/>
        </p:blipFill>
        <p:spPr>
          <a:xfrm>
            <a:off x="-7749" y="5312811"/>
            <a:ext cx="1554480" cy="155448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CF5294A5-3FDE-CFD8-42F5-25B6C0ACF87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180238" y="5451364"/>
            <a:ext cx="1619250" cy="4191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18E1EAE-5941-7654-7D18-40E5E66F154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10803359" y="5715000"/>
            <a:ext cx="1227293" cy="10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33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280B7A-9388-D2B4-0892-C1798CE5ED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09" y="-6004"/>
            <a:ext cx="12197509" cy="86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3EBDF-8202-38C1-2689-C332FBF71B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333" b="21333"/>
          <a:stretch/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1368ED5-F113-0B87-A462-019E72BAE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9875" y="31448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C6E00-C3C5-458F-D935-3B687A9E2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9875" y="60801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CAF3918-3974-B52F-58BA-513363E591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03359" y="5715000"/>
            <a:ext cx="1227293" cy="10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3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F8F02-BCE6-AEF0-BD42-E2FFDB337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02489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4C14D20-F19C-2AD3-559D-41A703B4E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49" y="3904255"/>
            <a:ext cx="105155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78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3BF5F-803F-83AF-8AAE-3568D9C45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2918" y="2035992"/>
            <a:ext cx="5486400" cy="3657600"/>
          </a:xfrm>
          <a:solidFill>
            <a:schemeClr val="accent1"/>
          </a:solidFill>
          <a:ln w="190500">
            <a:solidFill>
              <a:schemeClr val="accent1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66287-DBAE-2135-2866-40EFF6EDD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7513"/>
            <a:ext cx="3932237" cy="290749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D19108D-3656-8E51-FBDE-4B3E13746A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199" y="2035992"/>
            <a:ext cx="3932237" cy="826278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053BC5-444D-5AD3-B6EB-B76D819E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37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3BF5F-803F-83AF-8AAE-3568D9C45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00931" y="1968514"/>
            <a:ext cx="5486400" cy="3657600"/>
          </a:xfrm>
          <a:solidFill>
            <a:schemeClr val="accent2"/>
          </a:solidFill>
          <a:ln w="190500">
            <a:solidFill>
              <a:schemeClr val="accent2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66287-DBAE-2135-2866-40EFF6EDD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90620" y="2840035"/>
            <a:ext cx="3932237" cy="253920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53803F0-09C9-62B6-BCAF-BF44920B9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0620" y="1968514"/>
            <a:ext cx="3932236" cy="826278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88FDE4A-710D-385D-0B56-D3C726F3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7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G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3851-5991-C003-B4F2-A2D7A26A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43469DB9-A1AC-5AD0-C877-82D5F9EBDD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45310" y="2453479"/>
            <a:ext cx="3327366" cy="3485573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pPr lvl="0"/>
            <a:r>
              <a:rPr lang="en-US" dirty="0"/>
              <a:t>Add text, images, art, and videos. </a:t>
            </a:r>
          </a:p>
          <a:p>
            <a:pPr lvl="0"/>
            <a:r>
              <a:rPr lang="en-US" dirty="0"/>
              <a:t>Add transitions, animations, and motion. </a:t>
            </a:r>
          </a:p>
          <a:p>
            <a:pPr lvl="0"/>
            <a:r>
              <a:rPr lang="en-US" dirty="0"/>
              <a:t>Save to OneDrive, to get to your presentations from your computer, tablet, or phone. 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5A3A894-4247-D53E-1128-8134B185041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26434" y="2453479"/>
            <a:ext cx="3327366" cy="3485573"/>
          </a:xfrm>
        </p:spPr>
        <p:txBody>
          <a:bodyPr>
            <a:normAutofit/>
          </a:bodyPr>
          <a:lstStyle>
            <a:lvl1pPr marL="274320" indent="-274320">
              <a:lnSpc>
                <a:spcPct val="100000"/>
              </a:lnSpc>
              <a:spcBef>
                <a:spcPts val="1200"/>
              </a:spcBef>
              <a:defRPr sz="1600"/>
            </a:lvl1pPr>
          </a:lstStyle>
          <a:p>
            <a:r>
              <a:rPr lang="en-US" dirty="0"/>
              <a:t>This PowerPoint theme uses its own unique set of colors, fonts, and effects to create the overall look and feel of these slides. </a:t>
            </a:r>
          </a:p>
          <a:p>
            <a:r>
              <a:rPr lang="en-US" dirty="0"/>
              <a:t>PowerPoint has tons of themes to give your presentation just the right personality. 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FFAC826-65E4-044E-D0B7-084440F81B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8B99015-A890-63A5-0AAB-82A1FE8E1D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ln>
            <a:noFill/>
          </a:ln>
        </p:spPr>
        <p:txBody>
          <a:bodyPr anchor="b"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r>
              <a:rPr lang="en-US" dirty="0"/>
              <a:t>Subtitle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9E4E5A2-99AB-43AC-887A-DEAF8D03E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36624" y="2062995"/>
            <a:ext cx="3228943" cy="3657600"/>
          </a:xfrm>
          <a:solidFill>
            <a:schemeClr val="accent1"/>
          </a:solidFill>
          <a:ln w="127000">
            <a:solidFill>
              <a:schemeClr val="accent1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6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79EC10-1139-0291-C2C6-FD5AC5D99EC1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09" y="-6004"/>
            <a:ext cx="12197509" cy="86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A9AD4F-B987-A22A-B39C-9E5B3F20A21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36" b="45334"/>
          <a:stretch/>
        </p:blipFill>
        <p:spPr>
          <a:xfrm>
            <a:off x="0" y="548640"/>
            <a:ext cx="12192000" cy="630936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71E8F-C782-9247-1EFD-7DFC6517A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F8B43-909F-B4C9-314F-E2AD3D6BD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E40E9-B45D-D03D-1C82-3777387750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AE7D5-BCA5-467F-91E4-835754144C45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970A09-B427-757B-66E4-3B91BC4B0841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0803359" y="5715000"/>
            <a:ext cx="1227293" cy="10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7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71" r:id="rId4"/>
    <p:sldLayoutId id="2147483649" r:id="rId5"/>
    <p:sldLayoutId id="2147483651" r:id="rId6"/>
    <p:sldLayoutId id="2147483657" r:id="rId7"/>
    <p:sldLayoutId id="2147483661" r:id="rId8"/>
    <p:sldLayoutId id="2147483663" r:id="rId9"/>
    <p:sldLayoutId id="2147483666" r:id="rId10"/>
    <p:sldLayoutId id="2147483664" r:id="rId11"/>
    <p:sldLayoutId id="2147483674" r:id="rId12"/>
    <p:sldLayoutId id="2147483669" r:id="rId13"/>
    <p:sldLayoutId id="2147483654" r:id="rId14"/>
    <p:sldLayoutId id="2147483655" r:id="rId15"/>
    <p:sldLayoutId id="2147483650" r:id="rId16"/>
    <p:sldLayoutId id="2147483653" r:id="rId17"/>
    <p:sldLayoutId id="2147483672" r:id="rId18"/>
    <p:sldLayoutId id="2147483673" r:id="rId19"/>
    <p:sldLayoutId id="2147483668" r:id="rId20"/>
    <p:sldLayoutId id="214748365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850.png"/><Relationship Id="rId18" Type="http://schemas.openxmlformats.org/officeDocument/2006/relationships/customXml" Target="../ink/ink6.xml"/><Relationship Id="rId3" Type="http://schemas.openxmlformats.org/officeDocument/2006/relationships/image" Target="../media/image88.png"/><Relationship Id="rId21" Type="http://schemas.openxmlformats.org/officeDocument/2006/relationships/image" Target="../media/image890.png"/><Relationship Id="rId7" Type="http://schemas.openxmlformats.org/officeDocument/2006/relationships/image" Target="../media/image91.png"/><Relationship Id="rId12" Type="http://schemas.openxmlformats.org/officeDocument/2006/relationships/customXml" Target="../ink/ink3.xml"/><Relationship Id="rId17" Type="http://schemas.openxmlformats.org/officeDocument/2006/relationships/image" Target="../media/image870.png"/><Relationship Id="rId2" Type="http://schemas.openxmlformats.org/officeDocument/2006/relationships/notesSlide" Target="../notesSlides/notesSlide22.xm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0.png"/><Relationship Id="rId11" Type="http://schemas.openxmlformats.org/officeDocument/2006/relationships/image" Target="../media/image840.png"/><Relationship Id="rId5" Type="http://schemas.openxmlformats.org/officeDocument/2006/relationships/image" Target="../media/image89.png"/><Relationship Id="rId15" Type="http://schemas.openxmlformats.org/officeDocument/2006/relationships/image" Target="../media/image860.png"/><Relationship Id="rId23" Type="http://schemas.openxmlformats.org/officeDocument/2006/relationships/image" Target="../media/image900.png"/><Relationship Id="rId10" Type="http://schemas.openxmlformats.org/officeDocument/2006/relationships/customXml" Target="../ink/ink2.xml"/><Relationship Id="rId19" Type="http://schemas.openxmlformats.org/officeDocument/2006/relationships/image" Target="../media/image880.png"/><Relationship Id="rId4" Type="http://schemas.microsoft.com/office/2007/relationships/hdphoto" Target="../media/hdphoto4.wdp"/><Relationship Id="rId9" Type="http://schemas.openxmlformats.org/officeDocument/2006/relationships/image" Target="../media/image830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microsoft.com/office/2007/relationships/hdphoto" Target="../media/hdphoto5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8.jpg"/><Relationship Id="rId5" Type="http://schemas.openxmlformats.org/officeDocument/2006/relationships/image" Target="../media/image97.jpe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0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hdphoto" Target="../media/hdphoto8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7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99.png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1.wdp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2.wdp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65058-0BB3-7872-D7F1-BF37218A5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Alejandro Aguilar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017436-0012-EA4B-4D16-45046984EC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en-US" dirty="0"/>
              <a:t>Imperial Valley College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18B7A-F076-C811-AA5F-BE69D5C57E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Hacks: </a:t>
            </a:r>
            <a:br>
              <a:rPr lang="en-US" dirty="0"/>
            </a:br>
            <a:r>
              <a:rPr lang="en-US" dirty="0"/>
              <a:t>Tips and Tricks for Beginners and Beyond</a:t>
            </a:r>
          </a:p>
        </p:txBody>
      </p:sp>
    </p:spTree>
    <p:extLst>
      <p:ext uri="{BB962C8B-B14F-4D97-AF65-F5344CB8AC3E}">
        <p14:creationId xmlns:p14="http://schemas.microsoft.com/office/powerpoint/2010/main" val="3967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32C42-A586-C7DF-38BB-69ED51E13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DA4A-F0DC-0614-4376-AE9736DC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Insert/Delete/Update Database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31987-4822-0DC3-BECB-4A2A3DCAE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93092"/>
            <a:ext cx="5157787" cy="491548"/>
          </a:xfrm>
        </p:spPr>
        <p:txBody>
          <a:bodyPr/>
          <a:lstStyle/>
          <a:p>
            <a:r>
              <a:rPr lang="en-US" dirty="0"/>
              <a:t>Using database Function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4325BC-D987-ECFA-5EA2-30C5BCCA5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89" y="1856500"/>
            <a:ext cx="9552193" cy="4946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380C50-1E4B-5C9D-8322-1A781EB72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39355" y="1690688"/>
            <a:ext cx="5523631" cy="105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Endgame Captain America - Transparent! by SpeedCam on DeviantArt">
            <a:extLst>
              <a:ext uri="{FF2B5EF4-FFF2-40B4-BE49-F238E27FC236}">
                <a16:creationId xmlns:a16="http://schemas.microsoft.com/office/drawing/2014/main" id="{E7B88C39-768A-A541-ACC7-3835317B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968" y="5395149"/>
            <a:ext cx="743289" cy="14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7483F-B0A9-B7CE-AB4C-EC99C1409DAB}"/>
              </a:ext>
            </a:extLst>
          </p:cNvPr>
          <p:cNvSpPr txBox="1"/>
          <p:nvPr/>
        </p:nvSpPr>
        <p:spPr>
          <a:xfrm>
            <a:off x="2961196" y="6488668"/>
            <a:ext cx="674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Download sample: </a:t>
            </a:r>
            <a:r>
              <a:rPr lang="en-US" b="1" dirty="0"/>
              <a:t>https://www.alexdeux.com/evisions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BCB89-FAD4-9ED2-4A89-4DA0FF7C268D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00046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ctor Strange - Transparent Background! by SpeedCam on DeviantArt">
            <a:extLst>
              <a:ext uri="{FF2B5EF4-FFF2-40B4-BE49-F238E27FC236}">
                <a16:creationId xmlns:a16="http://schemas.microsoft.com/office/drawing/2014/main" id="{81ED0303-DC72-FF04-DD7E-27B334D2F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78" y="5234169"/>
            <a:ext cx="1053041" cy="175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Placeholder 14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2A4ED74C-C775-B00C-80D9-7FB871E36A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" r="1169"/>
          <a:stretch/>
        </p:blipFill>
        <p:spPr>
          <a:xfrm>
            <a:off x="558583" y="3533743"/>
            <a:ext cx="4898196" cy="22195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5C354-A4E3-826D-0DAF-8AFF6155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548" y="1788576"/>
            <a:ext cx="4898196" cy="136350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Personalized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</a:rPr>
              <a:t>Datablocks</a:t>
            </a:r>
            <a:r>
              <a:rPr lang="en-US" dirty="0">
                <a:solidFill>
                  <a:schemeClr val="accent6"/>
                </a:solidFill>
              </a:rPr>
              <a:t> more efficient</a:t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>
                <a:solidFill>
                  <a:schemeClr val="accent6"/>
                </a:solidFill>
              </a:rPr>
              <a:t>(loads faster)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6C4D6-77E3-87DE-9897-120576F39D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1060" y="614385"/>
            <a:ext cx="5640940" cy="597604"/>
          </a:xfrm>
        </p:spPr>
        <p:txBody>
          <a:bodyPr>
            <a:noAutofit/>
          </a:bodyPr>
          <a:lstStyle/>
          <a:p>
            <a:r>
              <a:rPr lang="en-US" sz="4400" dirty="0"/>
              <a:t>SYSTEM VARIABLES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46F11-16B5-1C82-0E92-CD949901464D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4AB4837-8B17-DC96-4390-B8895AEECCC2}"/>
              </a:ext>
            </a:extLst>
          </p:cNvPr>
          <p:cNvSpPr txBox="1">
            <a:spLocks/>
          </p:cNvSpPr>
          <p:nvPr/>
        </p:nvSpPr>
        <p:spPr>
          <a:xfrm>
            <a:off x="6551060" y="1738881"/>
            <a:ext cx="4898196" cy="107858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$</a:t>
            </a:r>
            <a:r>
              <a:rPr lang="en-US" dirty="0" err="1">
                <a:solidFill>
                  <a:schemeClr val="accent6"/>
                </a:solidFill>
              </a:rPr>
              <a:t>User.Name</a:t>
            </a:r>
            <a:endParaRPr lang="en-US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$</a:t>
            </a:r>
            <a:r>
              <a:rPr lang="en-US" dirty="0" err="1">
                <a:solidFill>
                  <a:schemeClr val="accent6"/>
                </a:solidFill>
              </a:rPr>
              <a:t>DataBlock.ActiveForm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9807D3C-F433-2D94-ED75-EFCE047A4F97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458"/>
          <a:stretch/>
        </p:blipFill>
        <p:spPr>
          <a:xfrm>
            <a:off x="6341041" y="3533743"/>
            <a:ext cx="5318234" cy="2219534"/>
          </a:xfrm>
        </p:spPr>
      </p:pic>
    </p:spTree>
    <p:extLst>
      <p:ext uri="{BB962C8B-B14F-4D97-AF65-F5344CB8AC3E}">
        <p14:creationId xmlns:p14="http://schemas.microsoft.com/office/powerpoint/2010/main" val="4267103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04814-B44B-A84F-B6CC-981B069B3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12F39BE-304D-DE68-1274-2345169FA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745"/>
            <a:ext cx="10515600" cy="1325563"/>
          </a:xfrm>
        </p:spPr>
        <p:txBody>
          <a:bodyPr/>
          <a:lstStyle/>
          <a:p>
            <a:r>
              <a:rPr lang="en-US" dirty="0"/>
              <a:t>Direct links to </a:t>
            </a:r>
            <a:r>
              <a:rPr lang="en-US" dirty="0" err="1"/>
              <a:t>datablocks</a:t>
            </a:r>
            <a:r>
              <a:rPr lang="en-US" dirty="0"/>
              <a:t>/reports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D974F3-8982-9E83-A104-777AE230C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7" y="1681449"/>
            <a:ext cx="5157787" cy="823912"/>
          </a:xfrm>
        </p:spPr>
        <p:txBody>
          <a:bodyPr/>
          <a:lstStyle/>
          <a:p>
            <a:r>
              <a:rPr lang="en-US" dirty="0"/>
              <a:t>API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2478A8-E710-9417-40BA-EACAE2CC4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4988" y="2495836"/>
            <a:ext cx="5157787" cy="2188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AA22E-68F5-B021-B263-BDEF7EB94D6F}"/>
              </a:ext>
            </a:extLst>
          </p:cNvPr>
          <p:cNvSpPr txBox="1"/>
          <p:nvPr/>
        </p:nvSpPr>
        <p:spPr>
          <a:xfrm>
            <a:off x="5908828" y="2505361"/>
            <a:ext cx="5535028" cy="69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Syntax: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 https://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argosServer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/argos/index..html?report</a:t>
            </a:r>
            <a:r>
              <a:rPr lang="en-US" sz="1200" dirty="0">
                <a:cs typeface="Poppins Light" panose="00000400000000000000" pitchFamily="2" charset="0"/>
              </a:rPr>
              <a:t>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&lt;ApiCode&gt;</a:t>
            </a:r>
            <a:r>
              <a:rPr lang="en-US" sz="1200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&amp;param1=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X</a:t>
            </a:r>
            <a:r>
              <a:rPr lang="en-US" sz="1200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&amp;param2=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Y</a:t>
            </a:r>
            <a:endParaRPr lang="en-US" sz="1200" b="1" dirty="0">
              <a:solidFill>
                <a:srgbClr val="103449"/>
              </a:solidFill>
              <a:highlight>
                <a:srgbClr val="00FF00"/>
              </a:highlight>
              <a:cs typeface="Poppins Light" panose="000004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01A56B-9274-BC73-FDE5-FF302E974567}"/>
              </a:ext>
            </a:extLst>
          </p:cNvPr>
          <p:cNvSpPr txBox="1"/>
          <p:nvPr/>
        </p:nvSpPr>
        <p:spPr>
          <a:xfrm>
            <a:off x="5908827" y="3782389"/>
            <a:ext cx="5830591" cy="902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Example:  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https://evisions.imperial.edu/argos/index.html?report=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36WFQ5EA7FITUSD72HELOILY7J4OYBZLXG7J6YX4FS56PAJLSN4VIPHRYIU57FJ7YH6WF43B33Q5M</a:t>
            </a:r>
            <a:r>
              <a:rPr lang="en-US" sz="1200" dirty="0">
                <a:highlight>
                  <a:srgbClr val="00FFFF"/>
                </a:highlight>
                <a:cs typeface="Poppins Light" panose="00000400000000000000" pitchFamily="2" charset="0"/>
              </a:rPr>
              <a:t>&amp;param1=</a:t>
            </a:r>
            <a:r>
              <a:rPr lang="en-US" sz="1200" b="1" dirty="0">
                <a:highlight>
                  <a:srgbClr val="00FFFF"/>
                </a:highlight>
                <a:cs typeface="Poppins Light" panose="00000400000000000000" pitchFamily="2" charset="0"/>
              </a:rPr>
              <a:t>Evisions</a:t>
            </a:r>
            <a:r>
              <a:rPr lang="en-US" sz="1200" dirty="0">
                <a:highlight>
                  <a:srgbClr val="00FFFF"/>
                </a:highlight>
                <a:cs typeface="Poppins Light" panose="00000400000000000000" pitchFamily="2" charset="0"/>
              </a:rPr>
              <a:t>&amp;param2=</a:t>
            </a:r>
            <a:r>
              <a:rPr lang="en-US" sz="1200" b="1" dirty="0">
                <a:highlight>
                  <a:srgbClr val="00FFFF"/>
                </a:highlight>
                <a:cs typeface="Poppins Light" panose="00000400000000000000" pitchFamily="2" charset="0"/>
              </a:rPr>
              <a:t>Conference</a:t>
            </a:r>
            <a:endParaRPr lang="en-US" sz="1200" dirty="0">
              <a:highlight>
                <a:srgbClr val="00FF00"/>
              </a:highlight>
              <a:cs typeface="Poppins Light" panose="00000400000000000000" pitchFamily="2" charset="0"/>
            </a:endParaRPr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CAF5C138-265B-29D5-1CB6-D5EAAFACB588}"/>
              </a:ext>
            </a:extLst>
          </p:cNvPr>
          <p:cNvSpPr txBox="1">
            <a:spLocks/>
          </p:cNvSpPr>
          <p:nvPr/>
        </p:nvSpPr>
        <p:spPr>
          <a:xfrm>
            <a:off x="897949" y="778526"/>
            <a:ext cx="3009033" cy="5971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with parameters</a:t>
            </a:r>
          </a:p>
        </p:txBody>
      </p:sp>
      <p:pic>
        <p:nvPicPr>
          <p:cNvPr id="1026" name="Picture 2" descr="Web Fashion Spiderman Of Accessory Rope Quicksilver Transparent HQ PNG  Download | FreePNGimg">
            <a:extLst>
              <a:ext uri="{FF2B5EF4-FFF2-40B4-BE49-F238E27FC236}">
                <a16:creationId xmlns:a16="http://schemas.microsoft.com/office/drawing/2014/main" id="{1EE99193-B5B0-83A6-7379-0ADA49F8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16" y="4723329"/>
            <a:ext cx="1611456" cy="90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7C0722-66D7-EF79-F2EA-10A23673209A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49413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81F23-87D8-4AD6-3601-B97DAE152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FF68621-6097-DE08-817C-1BCB8DF20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745"/>
            <a:ext cx="10515600" cy="1325563"/>
          </a:xfrm>
        </p:spPr>
        <p:txBody>
          <a:bodyPr/>
          <a:lstStyle/>
          <a:p>
            <a:r>
              <a:rPr lang="en-US" dirty="0"/>
              <a:t>Direct links to </a:t>
            </a:r>
            <a:r>
              <a:rPr lang="en-US" dirty="0" err="1"/>
              <a:t>datablocks</a:t>
            </a:r>
            <a:r>
              <a:rPr lang="en-US" dirty="0"/>
              <a:t>/reports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60EC0F-247C-FBA2-02C1-5880DE2F4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7" y="1681449"/>
            <a:ext cx="5157787" cy="823912"/>
          </a:xfrm>
        </p:spPr>
        <p:txBody>
          <a:bodyPr/>
          <a:lstStyle/>
          <a:p>
            <a:r>
              <a:rPr lang="en-US" dirty="0"/>
              <a:t>API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052E04-303B-7B67-117D-4C36CF8231B1}"/>
              </a:ext>
            </a:extLst>
          </p:cNvPr>
          <p:cNvSpPr txBox="1"/>
          <p:nvPr/>
        </p:nvSpPr>
        <p:spPr>
          <a:xfrm>
            <a:off x="5908828" y="2505361"/>
            <a:ext cx="5553500" cy="696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Syntax: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 https://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argosServer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/argos/index..html?report</a:t>
            </a:r>
            <a:r>
              <a:rPr lang="en-US" sz="1200" dirty="0">
                <a:cs typeface="Poppins Light" panose="00000400000000000000" pitchFamily="2" charset="0"/>
              </a:rPr>
              <a:t>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&lt;ApiCode&gt;</a:t>
            </a:r>
            <a:r>
              <a:rPr lang="en-US" sz="1200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&amp;param1=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X</a:t>
            </a:r>
            <a:r>
              <a:rPr lang="en-US" sz="1200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&amp;param2=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Y</a:t>
            </a:r>
            <a:r>
              <a:rPr lang="en-US" sz="1200" dirty="0">
                <a:solidFill>
                  <a:srgbClr val="103449"/>
                </a:solidFill>
                <a:highlight>
                  <a:srgbClr val="00FF00"/>
                </a:highlight>
                <a:cs typeface="Poppins Light" panose="00000400000000000000" pitchFamily="2" charset="0"/>
              </a:rPr>
              <a:t>&amp;autologon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9C9FF5-7E6B-1678-4853-CE146BFDC47A}"/>
              </a:ext>
            </a:extLst>
          </p:cNvPr>
          <p:cNvSpPr txBox="1"/>
          <p:nvPr/>
        </p:nvSpPr>
        <p:spPr>
          <a:xfrm>
            <a:off x="5908827" y="3782389"/>
            <a:ext cx="5839828" cy="902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Example:  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https://evisions.imperial.edu/argos/index.html?report=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36WFQ5EA7FITUSD72HELOILY7J4OYBZLXG7J6YX4FS56PAJLSN4VIPHRYIU57FJ7YH6WF43B33Q5M</a:t>
            </a:r>
            <a:r>
              <a:rPr lang="en-US" sz="1200" dirty="0">
                <a:highlight>
                  <a:srgbClr val="00FFFF"/>
                </a:highlight>
                <a:cs typeface="Poppins Light" panose="00000400000000000000" pitchFamily="2" charset="0"/>
              </a:rPr>
              <a:t>&amp;param1=</a:t>
            </a:r>
            <a:r>
              <a:rPr lang="en-US" sz="1200" b="1" dirty="0">
                <a:highlight>
                  <a:srgbClr val="00FFFF"/>
                </a:highlight>
                <a:cs typeface="Poppins Light" panose="00000400000000000000" pitchFamily="2" charset="0"/>
              </a:rPr>
              <a:t>Evisions</a:t>
            </a:r>
            <a:r>
              <a:rPr lang="en-US" sz="1200" dirty="0">
                <a:highlight>
                  <a:srgbClr val="00FFFF"/>
                </a:highlight>
                <a:cs typeface="Poppins Light" panose="00000400000000000000" pitchFamily="2" charset="0"/>
              </a:rPr>
              <a:t>&amp;param2=</a:t>
            </a:r>
            <a:r>
              <a:rPr lang="en-US" sz="1200" b="1" dirty="0">
                <a:highlight>
                  <a:srgbClr val="00FFFF"/>
                </a:highlight>
                <a:cs typeface="Poppins Light" panose="00000400000000000000" pitchFamily="2" charset="0"/>
              </a:rPr>
              <a:t>Conference</a:t>
            </a:r>
            <a:r>
              <a:rPr lang="en-US" sz="1200" dirty="0">
                <a:solidFill>
                  <a:srgbClr val="103449"/>
                </a:solidFill>
                <a:highlight>
                  <a:srgbClr val="00FF00"/>
                </a:highlight>
                <a:cs typeface="Poppins Light" panose="00000400000000000000" pitchFamily="2" charset="0"/>
              </a:rPr>
              <a:t> &amp;</a:t>
            </a:r>
            <a:r>
              <a:rPr lang="en-US" sz="1200" dirty="0" err="1">
                <a:solidFill>
                  <a:srgbClr val="103449"/>
                </a:solidFill>
                <a:highlight>
                  <a:srgbClr val="00FF00"/>
                </a:highlight>
                <a:cs typeface="Poppins Light" panose="00000400000000000000" pitchFamily="2" charset="0"/>
              </a:rPr>
              <a:t>autologon</a:t>
            </a:r>
            <a:endParaRPr lang="en-US" sz="1200" dirty="0">
              <a:highlight>
                <a:srgbClr val="00FF00"/>
              </a:highlight>
              <a:cs typeface="Poppins Light" panose="00000400000000000000" pitchFamily="2" charset="0"/>
            </a:endParaRPr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19091BBE-5EEF-75FD-E1A1-5A0F9C49119A}"/>
              </a:ext>
            </a:extLst>
          </p:cNvPr>
          <p:cNvSpPr txBox="1">
            <a:spLocks/>
          </p:cNvSpPr>
          <p:nvPr/>
        </p:nvSpPr>
        <p:spPr>
          <a:xfrm>
            <a:off x="897949" y="778526"/>
            <a:ext cx="5262706" cy="5971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with parameters and auto logon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C465023-CF2B-47B4-2F1E-262658F545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4987" y="2505361"/>
            <a:ext cx="5157787" cy="2121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close up of a toy&#10;&#10;AI-generated content may be incorrect.">
            <a:extLst>
              <a:ext uri="{FF2B5EF4-FFF2-40B4-BE49-F238E27FC236}">
                <a16:creationId xmlns:a16="http://schemas.microsoft.com/office/drawing/2014/main" id="{60886900-97B3-8C8D-9569-B745EDB78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40" y="1566681"/>
            <a:ext cx="965678" cy="965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8B73EC-7303-3DF6-6BF7-1C99537BFEF2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65438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8C146-7610-B10C-889F-BCCACF588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74150FB-70AE-89DD-6417-A94DB4669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745"/>
            <a:ext cx="10515600" cy="1325563"/>
          </a:xfrm>
        </p:spPr>
        <p:txBody>
          <a:bodyPr/>
          <a:lstStyle/>
          <a:p>
            <a:r>
              <a:rPr lang="en-US" dirty="0"/>
              <a:t>Modifying a production </a:t>
            </a:r>
            <a:r>
              <a:rPr lang="en-US" dirty="0" err="1"/>
              <a:t>Datablock</a:t>
            </a:r>
            <a:endParaRPr lang="en-US" dirty="0"/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B0503132-2279-B231-FCE9-D9808E265D1E}"/>
              </a:ext>
            </a:extLst>
          </p:cNvPr>
          <p:cNvSpPr txBox="1">
            <a:spLocks/>
          </p:cNvSpPr>
          <p:nvPr/>
        </p:nvSpPr>
        <p:spPr>
          <a:xfrm>
            <a:off x="897949" y="828221"/>
            <a:ext cx="5262706" cy="5971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Maintaining the same API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BB6AD0-5A14-7F0A-5F1B-EF469377B57A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99CC9DD-59BD-1E2B-82A1-2CAE1A18A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2894"/>
            <a:ext cx="5157787" cy="823912"/>
          </a:xfrm>
        </p:spPr>
        <p:txBody>
          <a:bodyPr/>
          <a:lstStyle/>
          <a:p>
            <a:r>
              <a:rPr lang="en-US" dirty="0"/>
              <a:t>Scenario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FA194A-4007-CE81-A146-67560B74BFF5}"/>
              </a:ext>
            </a:extLst>
          </p:cNvPr>
          <p:cNvSpPr txBox="1"/>
          <p:nvPr/>
        </p:nvSpPr>
        <p:spPr>
          <a:xfrm>
            <a:off x="849024" y="2007503"/>
            <a:ext cx="11517897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Datablock</a:t>
            </a:r>
            <a:r>
              <a:rPr lang="en-US" dirty="0"/>
              <a:t> is in PROD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has an API that people uses</a:t>
            </a:r>
            <a:br>
              <a:rPr lang="en-US" dirty="0"/>
            </a:br>
            <a:r>
              <a:rPr lang="en-US" sz="1050" dirty="0"/>
              <a:t>(ex. </a:t>
            </a:r>
            <a:r>
              <a:rPr lang="en-US" sz="1050" dirty="0">
                <a:cs typeface="Poppins Light" panose="00000400000000000000" pitchFamily="2" charset="0"/>
              </a:rPr>
              <a:t>https://evisions.imperial.edu/argos/index.html?report=</a:t>
            </a:r>
            <a:r>
              <a:rPr lang="en-US" sz="1050" b="1" dirty="0">
                <a:cs typeface="Poppins Light" panose="00000400000000000000" pitchFamily="2" charset="0"/>
              </a:rPr>
              <a:t>PBB7GEZYVNTVKNQUHVPNPPXOFDVWXFRHATER2B6OPNIZBVY4MSVKOG7VXIYYAHAOR5OXG7TZ4S5VU</a:t>
            </a:r>
            <a:r>
              <a:rPr lang="en-US" sz="1050" dirty="0">
                <a:cs typeface="Poppins Light" panose="00000400000000000000" pitchFamily="2" charset="0"/>
              </a:rPr>
              <a:t>)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Substantial changes are required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We want to maintain the same API to keep the same shortcut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2822389-8284-7B34-AF29-B2DBA5033DF8}"/>
              </a:ext>
            </a:extLst>
          </p:cNvPr>
          <p:cNvSpPr txBox="1">
            <a:spLocks/>
          </p:cNvSpPr>
          <p:nvPr/>
        </p:nvSpPr>
        <p:spPr>
          <a:xfrm>
            <a:off x="839788" y="3299745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30C5E6-52A2-46E1-DC14-94082CD75D53}"/>
              </a:ext>
            </a:extLst>
          </p:cNvPr>
          <p:cNvSpPr txBox="1"/>
          <p:nvPr/>
        </p:nvSpPr>
        <p:spPr>
          <a:xfrm>
            <a:off x="849024" y="4044354"/>
            <a:ext cx="7638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Make a copy of the original </a:t>
            </a:r>
            <a:r>
              <a:rPr lang="en-US" dirty="0" err="1"/>
              <a:t>Datablock</a:t>
            </a:r>
            <a:r>
              <a:rPr lang="en-US" dirty="0"/>
              <a:t> (O)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Make all the required modifications in the </a:t>
            </a:r>
            <a:r>
              <a:rPr lang="en-US" dirty="0" err="1"/>
              <a:t>Datablock</a:t>
            </a:r>
            <a:r>
              <a:rPr lang="en-US" dirty="0"/>
              <a:t> Copy (C) </a:t>
            </a:r>
            <a:br>
              <a:rPr lang="en-US" dirty="0"/>
            </a:br>
            <a:r>
              <a:rPr lang="en-US" dirty="0"/>
              <a:t>and test that it works as expected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b="1" dirty="0">
                <a:solidFill>
                  <a:srgbClr val="FB498F"/>
                </a:solidFill>
              </a:rPr>
              <a:t>EDIT DATA</a:t>
            </a:r>
            <a:r>
              <a:rPr lang="en-US" dirty="0"/>
              <a:t> on </a:t>
            </a:r>
            <a:r>
              <a:rPr lang="en-US" dirty="0" err="1"/>
              <a:t>Datablock</a:t>
            </a:r>
            <a:r>
              <a:rPr lang="en-US" dirty="0"/>
              <a:t> (C), copy the code and close.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Use </a:t>
            </a:r>
            <a:r>
              <a:rPr lang="en-US" b="1" dirty="0">
                <a:solidFill>
                  <a:srgbClr val="FB498F"/>
                </a:solidFill>
              </a:rPr>
              <a:t>EDIT DATA</a:t>
            </a:r>
            <a:r>
              <a:rPr lang="en-US" dirty="0"/>
              <a:t> on </a:t>
            </a:r>
            <a:r>
              <a:rPr lang="en-US" dirty="0" err="1"/>
              <a:t>Datablock</a:t>
            </a:r>
            <a:r>
              <a:rPr lang="en-US" dirty="0"/>
              <a:t> (O), paste the code and close.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Delete </a:t>
            </a:r>
            <a:r>
              <a:rPr lang="en-US" dirty="0" err="1"/>
              <a:t>Datablock</a:t>
            </a:r>
            <a:r>
              <a:rPr lang="en-US" dirty="0"/>
              <a:t> (C) </a:t>
            </a:r>
          </a:p>
        </p:txBody>
      </p:sp>
    </p:spTree>
    <p:extLst>
      <p:ext uri="{BB962C8B-B14F-4D97-AF65-F5344CB8AC3E}">
        <p14:creationId xmlns:p14="http://schemas.microsoft.com/office/powerpoint/2010/main" val="14914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C361A-9748-5E3B-0E75-CD188F138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548462B-B34A-F37D-2FBA-EC164371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745"/>
            <a:ext cx="10515600" cy="1325563"/>
          </a:xfrm>
        </p:spPr>
        <p:txBody>
          <a:bodyPr/>
          <a:lstStyle/>
          <a:p>
            <a:r>
              <a:rPr lang="en-US" dirty="0"/>
              <a:t>Modifying a production </a:t>
            </a:r>
            <a:r>
              <a:rPr lang="en-US" dirty="0" err="1"/>
              <a:t>Datablock</a:t>
            </a:r>
            <a:endParaRPr lang="en-US" dirty="0"/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14E4F6F7-98B2-7F6C-105F-A5FB59E08FF2}"/>
              </a:ext>
            </a:extLst>
          </p:cNvPr>
          <p:cNvSpPr txBox="1">
            <a:spLocks/>
          </p:cNvSpPr>
          <p:nvPr/>
        </p:nvSpPr>
        <p:spPr>
          <a:xfrm>
            <a:off x="897949" y="828221"/>
            <a:ext cx="5262706" cy="5971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Maintaining the same API code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BA6742-0CB9-6EDD-7D7C-1F99232984F9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25745-41AB-661D-A2F5-FA57F4A25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82" y="1441308"/>
            <a:ext cx="7207045" cy="50242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B88AED9-67C5-A1FB-CBC2-A399E256E3C3}"/>
              </a:ext>
            </a:extLst>
          </p:cNvPr>
          <p:cNvSpPr/>
          <p:nvPr/>
        </p:nvSpPr>
        <p:spPr>
          <a:xfrm flipH="1">
            <a:off x="5530380" y="3605442"/>
            <a:ext cx="927653" cy="725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690B3B7-82AF-A8CA-E8E6-3C23479F7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4071" y="1768514"/>
            <a:ext cx="1455392" cy="427894"/>
          </a:xfrm>
        </p:spPr>
        <p:txBody>
          <a:bodyPr/>
          <a:lstStyle/>
          <a:p>
            <a:r>
              <a:rPr lang="en-US" dirty="0">
                <a:solidFill>
                  <a:srgbClr val="103449"/>
                </a:solidFill>
              </a:rPr>
              <a:t>Original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5B0E3A-0FB4-8CCA-7298-CF0CB8F64F4D}"/>
              </a:ext>
            </a:extLst>
          </p:cNvPr>
          <p:cNvSpPr txBox="1">
            <a:spLocks/>
          </p:cNvSpPr>
          <p:nvPr/>
        </p:nvSpPr>
        <p:spPr>
          <a:xfrm>
            <a:off x="8840480" y="1768514"/>
            <a:ext cx="1455392" cy="4278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3449"/>
                </a:solidFill>
              </a:rPr>
              <a:t>Copy</a:t>
            </a:r>
            <a:endParaRPr lang="en-US" dirty="0">
              <a:solidFill>
                <a:srgbClr val="103449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FF395C-02BD-7B27-1FE3-BFBDF73F58F5}"/>
              </a:ext>
            </a:extLst>
          </p:cNvPr>
          <p:cNvGrpSpPr/>
          <p:nvPr/>
        </p:nvGrpSpPr>
        <p:grpSpPr>
          <a:xfrm>
            <a:off x="254190" y="5509079"/>
            <a:ext cx="5276190" cy="1025462"/>
            <a:chOff x="254190" y="5509079"/>
            <a:chExt cx="5276190" cy="1025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B7FF3B-6F5E-0913-1775-26CAFF60D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190" y="5525017"/>
              <a:ext cx="5276190" cy="10095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00C8C7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33A2EA7E-2615-A785-9DFA-955670D42A21}"/>
                </a:ext>
              </a:extLst>
            </p:cNvPr>
            <p:cNvSpPr txBox="1">
              <a:spLocks/>
            </p:cNvSpPr>
            <p:nvPr/>
          </p:nvSpPr>
          <p:spPr>
            <a:xfrm>
              <a:off x="2810373" y="5509079"/>
              <a:ext cx="2720007" cy="42789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700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B498F"/>
                  </a:solidFill>
                </a:rPr>
                <a:t>API remains the same!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BEBF3BC-B649-9BE2-946F-9CB7D14E1BDE}"/>
                </a:ext>
              </a:extLst>
            </p:cNvPr>
            <p:cNvCxnSpPr/>
            <p:nvPr/>
          </p:nvCxnSpPr>
          <p:spPr>
            <a:xfrm flipH="1">
              <a:off x="3190461" y="5844209"/>
              <a:ext cx="228600" cy="43590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82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04495-9BFE-5AAE-A9C8-58D8A61A9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584D7-3D6E-C6CF-0DBB-15675340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Viewer</a:t>
            </a:r>
          </a:p>
        </p:txBody>
      </p:sp>
    </p:spTree>
    <p:extLst>
      <p:ext uri="{BB962C8B-B14F-4D97-AF65-F5344CB8AC3E}">
        <p14:creationId xmlns:p14="http://schemas.microsoft.com/office/powerpoint/2010/main" val="3802590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7731-FFAC-2306-CE56-798B6D62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6">
            <a:extLst>
              <a:ext uri="{FF2B5EF4-FFF2-40B4-BE49-F238E27FC236}">
                <a16:creationId xmlns:a16="http://schemas.microsoft.com/office/drawing/2014/main" id="{9A1DE4A0-5096-4FC8-3C64-8C53510558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247393" y="2465986"/>
            <a:ext cx="5183188" cy="2218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910B1C2-A272-EC55-C7DD-7CB894A8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745"/>
            <a:ext cx="10515600" cy="1325563"/>
          </a:xfrm>
        </p:spPr>
        <p:txBody>
          <a:bodyPr/>
          <a:lstStyle/>
          <a:p>
            <a:r>
              <a:rPr lang="en-US" dirty="0"/>
              <a:t>Direct links to </a:t>
            </a:r>
            <a:r>
              <a:rPr lang="en-US" dirty="0" err="1"/>
              <a:t>datablocks</a:t>
            </a:r>
            <a:r>
              <a:rPr lang="en-US" dirty="0"/>
              <a:t>/reports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1E1B7A-E2F9-0502-10A0-9FB84916F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94" y="1681449"/>
            <a:ext cx="5157787" cy="823912"/>
          </a:xfrm>
        </p:spPr>
        <p:txBody>
          <a:bodyPr/>
          <a:lstStyle/>
          <a:p>
            <a:r>
              <a:rPr lang="en-US" dirty="0"/>
              <a:t>Web Viewer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E013CF-4E0E-164C-74B9-4FBCBFE835FB}"/>
              </a:ext>
            </a:extLst>
          </p:cNvPr>
          <p:cNvSpPr txBox="1"/>
          <p:nvPr/>
        </p:nvSpPr>
        <p:spPr>
          <a:xfrm>
            <a:off x="5574890" y="2699580"/>
            <a:ext cx="6617109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Syntax: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 https://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argosServer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/argos/awv/#DataBlock=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&lt;DataBlockID&gt;</a:t>
            </a:r>
            <a:r>
              <a:rPr lang="en-US" sz="1200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&amp;Hash=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param1|param2</a:t>
            </a:r>
            <a:endParaRPr lang="en-US" sz="1200" b="1" dirty="0">
              <a:solidFill>
                <a:srgbClr val="103449"/>
              </a:solidFill>
              <a:highlight>
                <a:srgbClr val="00FF00"/>
              </a:highlight>
              <a:cs typeface="Poppins Light" panose="000004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D48EFE-CF7B-FC67-7A84-3633DFA40B44}"/>
              </a:ext>
            </a:extLst>
          </p:cNvPr>
          <p:cNvSpPr txBox="1"/>
          <p:nvPr/>
        </p:nvSpPr>
        <p:spPr>
          <a:xfrm>
            <a:off x="5574890" y="3575401"/>
            <a:ext cx="6511413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Example:  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https://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evisions.imperial.edu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/argos/awv/#DataBlock=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5892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 </a:t>
            </a:r>
            <a:r>
              <a:rPr lang="en-US" sz="1200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&amp;Hash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=X|Y</a:t>
            </a:r>
            <a:endParaRPr lang="en-US" sz="1200" dirty="0">
              <a:highlight>
                <a:srgbClr val="00FF00"/>
              </a:highlight>
              <a:cs typeface="Poppins Light" panose="00000400000000000000" pitchFamily="2" charset="0"/>
            </a:endParaRPr>
          </a:p>
        </p:txBody>
      </p:sp>
      <p:sp>
        <p:nvSpPr>
          <p:cNvPr id="7" name="AutoShape 6" descr="Ironman PNG transparent image download, size: 1209x2211px">
            <a:extLst>
              <a:ext uri="{FF2B5EF4-FFF2-40B4-BE49-F238E27FC236}">
                <a16:creationId xmlns:a16="http://schemas.microsoft.com/office/drawing/2014/main" id="{69469AC3-49E8-4BC8-2617-C93AAE357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2419" y="4249958"/>
            <a:ext cx="4077930" cy="28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800" dirty="0"/>
              <a:t>* Parameters are received in a textbox named “</a:t>
            </a:r>
            <a:r>
              <a:rPr lang="en-US" sz="800" b="1" i="1" dirty="0" err="1"/>
              <a:t>incoming_hash_txt</a:t>
            </a:r>
            <a:r>
              <a:rPr lang="en-US" sz="800" b="1" i="1" u="sng" dirty="0"/>
              <a:t>”</a:t>
            </a:r>
          </a:p>
        </p:txBody>
      </p:sp>
      <p:pic>
        <p:nvPicPr>
          <p:cNvPr id="3088" name="Picture 16" descr="750+ Norse God Thor Stock Photos, Pictures &amp; Royalty-Free Images - iStock">
            <a:extLst>
              <a:ext uri="{FF2B5EF4-FFF2-40B4-BE49-F238E27FC236}">
                <a16:creationId xmlns:a16="http://schemas.microsoft.com/office/drawing/2014/main" id="{67FB2720-26F4-1C95-FF34-966D1A48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26" b="89869" l="9804" r="89951">
                        <a14:foregroundMark x1="27451" y1="7026" x2="29412" y2="11765"/>
                        <a14:backgroundMark x1="29902" y1="11928" x2="29412" y2="10948"/>
                        <a14:backgroundMark x1="28922" y1="12092" x2="28922" y2="10784"/>
                        <a14:backgroundMark x1="29657" y1="11765" x2="29657" y2="12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6" y="4684816"/>
            <a:ext cx="797379" cy="11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08FFBF-2DC2-6B81-4C8D-8ED8FD4DFBD3}"/>
              </a:ext>
            </a:extLst>
          </p:cNvPr>
          <p:cNvSpPr txBox="1"/>
          <p:nvPr/>
        </p:nvSpPr>
        <p:spPr>
          <a:xfrm>
            <a:off x="-17061" y="4329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WebViewer</a:t>
            </a:r>
            <a:r>
              <a:rPr lang="en-US" dirty="0"/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152768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29D50-42FC-91BE-CEF2-33450E2C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6">
            <a:extLst>
              <a:ext uri="{FF2B5EF4-FFF2-40B4-BE49-F238E27FC236}">
                <a16:creationId xmlns:a16="http://schemas.microsoft.com/office/drawing/2014/main" id="{FBCB2C9E-743D-59C0-B554-F2D58E7956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4986" y="2465986"/>
            <a:ext cx="5183188" cy="2218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6BFCECF-B828-680B-161F-0C351747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15745"/>
            <a:ext cx="10515600" cy="1325563"/>
          </a:xfrm>
        </p:spPr>
        <p:txBody>
          <a:bodyPr/>
          <a:lstStyle/>
          <a:p>
            <a:r>
              <a:rPr lang="en-US" dirty="0"/>
              <a:t>Direct links to </a:t>
            </a:r>
            <a:r>
              <a:rPr lang="en-US" dirty="0" err="1"/>
              <a:t>datablocks</a:t>
            </a:r>
            <a:r>
              <a:rPr lang="en-US" dirty="0"/>
              <a:t>/reports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986E10-469E-8785-A7DA-2FB35F6FA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7" y="1681449"/>
            <a:ext cx="5157787" cy="823912"/>
          </a:xfrm>
        </p:spPr>
        <p:txBody>
          <a:bodyPr/>
          <a:lstStyle/>
          <a:p>
            <a:r>
              <a:rPr lang="en-US" dirty="0"/>
              <a:t>Web Viewer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1597B9-8223-905E-5A65-6F00C2518A0E}"/>
              </a:ext>
            </a:extLst>
          </p:cNvPr>
          <p:cNvSpPr txBox="1"/>
          <p:nvPr/>
        </p:nvSpPr>
        <p:spPr>
          <a:xfrm>
            <a:off x="5908827" y="3782389"/>
            <a:ext cx="5748185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Example:  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https://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php.imperial.edu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/api.php?id=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5892</a:t>
            </a:r>
            <a:r>
              <a:rPr lang="en-US" sz="1200" dirty="0">
                <a:highlight>
                  <a:srgbClr val="00FFFF"/>
                </a:highlight>
                <a:cs typeface="Poppins Light" panose="00000400000000000000" pitchFamily="2" charset="0"/>
              </a:rPr>
              <a:t>&amp;hash=</a:t>
            </a:r>
            <a:r>
              <a:rPr lang="en-US" sz="1200" b="1" dirty="0">
                <a:highlight>
                  <a:srgbClr val="00FFFF"/>
                </a:highlight>
                <a:cs typeface="Poppins Light" panose="00000400000000000000" pitchFamily="2" charset="0"/>
              </a:rPr>
              <a:t>Evisions</a:t>
            </a:r>
            <a:r>
              <a:rPr lang="en-US" sz="1200" dirty="0">
                <a:highlight>
                  <a:srgbClr val="00FFFF"/>
                </a:highlight>
                <a:cs typeface="Poppins Light" panose="00000400000000000000" pitchFamily="2" charset="0"/>
              </a:rPr>
              <a:t>|</a:t>
            </a:r>
            <a:r>
              <a:rPr lang="en-US" sz="1200" b="1" dirty="0">
                <a:highlight>
                  <a:srgbClr val="00FFFF"/>
                </a:highlight>
                <a:cs typeface="Poppins Light" panose="00000400000000000000" pitchFamily="2" charset="0"/>
              </a:rPr>
              <a:t>Conference</a:t>
            </a:r>
            <a:endParaRPr lang="en-US" sz="1200" dirty="0">
              <a:highlight>
                <a:srgbClr val="00FF00"/>
              </a:highlight>
              <a:cs typeface="Poppins Light" panose="00000400000000000000" pitchFamily="2" charset="0"/>
            </a:endParaRPr>
          </a:p>
        </p:txBody>
      </p:sp>
      <p:sp>
        <p:nvSpPr>
          <p:cNvPr id="22" name="Subtitle 4">
            <a:extLst>
              <a:ext uri="{FF2B5EF4-FFF2-40B4-BE49-F238E27FC236}">
                <a16:creationId xmlns:a16="http://schemas.microsoft.com/office/drawing/2014/main" id="{7B34E7DF-CF61-8E74-4C06-1AB8FE2C6A10}"/>
              </a:ext>
            </a:extLst>
          </p:cNvPr>
          <p:cNvSpPr txBox="1">
            <a:spLocks/>
          </p:cNvSpPr>
          <p:nvPr/>
        </p:nvSpPr>
        <p:spPr>
          <a:xfrm>
            <a:off x="897949" y="778526"/>
            <a:ext cx="4820225" cy="5971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with parameters and </a:t>
            </a:r>
            <a:r>
              <a:rPr lang="en-US" b="0" dirty="0" err="1"/>
              <a:t>autologon</a:t>
            </a:r>
            <a:endParaRPr lang="en-US"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60639-90D9-F364-F958-4B9B57ED8B76}"/>
              </a:ext>
            </a:extLst>
          </p:cNvPr>
          <p:cNvSpPr txBox="1"/>
          <p:nvPr/>
        </p:nvSpPr>
        <p:spPr>
          <a:xfrm>
            <a:off x="5908826" y="3011670"/>
            <a:ext cx="5748185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rgbClr val="103449"/>
                </a:solidFill>
                <a:cs typeface="Poppins Light" panose="00000400000000000000" pitchFamily="2" charset="0"/>
              </a:rPr>
              <a:t>Syntax: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 https://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phpServer</a:t>
            </a:r>
            <a:r>
              <a:rPr lang="en-US" sz="1200" dirty="0">
                <a:solidFill>
                  <a:srgbClr val="103449"/>
                </a:solidFill>
                <a:cs typeface="Poppins Light" panose="00000400000000000000" pitchFamily="2" charset="0"/>
              </a:rPr>
              <a:t>/api.php?id=</a:t>
            </a:r>
            <a:r>
              <a:rPr lang="en-US" sz="1200" dirty="0">
                <a:solidFill>
                  <a:srgbClr val="FB498F"/>
                </a:solidFill>
                <a:cs typeface="Poppins Light" panose="00000400000000000000" pitchFamily="2" charset="0"/>
              </a:rPr>
              <a:t>&lt;DataBlockID&gt;</a:t>
            </a:r>
            <a:r>
              <a:rPr lang="en-US" sz="1200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&amp;hash=</a:t>
            </a:r>
            <a:r>
              <a:rPr lang="en-US" sz="1200" b="1" dirty="0">
                <a:solidFill>
                  <a:srgbClr val="103449"/>
                </a:solidFill>
                <a:highlight>
                  <a:srgbClr val="00FFFF"/>
                </a:highlight>
                <a:cs typeface="Poppins Light" panose="00000400000000000000" pitchFamily="2" charset="0"/>
              </a:rPr>
              <a:t>params</a:t>
            </a:r>
            <a:endParaRPr lang="en-US" sz="1200" b="1" dirty="0">
              <a:solidFill>
                <a:srgbClr val="103449"/>
              </a:solidFill>
              <a:highlight>
                <a:srgbClr val="00FF00"/>
              </a:highlight>
              <a:cs typeface="Poppins Light" panose="000004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D4B5C-8623-4F7C-808A-D595BD661159}"/>
              </a:ext>
            </a:extLst>
          </p:cNvPr>
          <p:cNvSpPr txBox="1"/>
          <p:nvPr/>
        </p:nvSpPr>
        <p:spPr>
          <a:xfrm>
            <a:off x="4864669" y="6103003"/>
            <a:ext cx="533030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03449"/>
                </a:solidFill>
              </a:rPr>
              <a:t>* Samples available at evisions.com for PHP, Ruby &amp; Python</a:t>
            </a:r>
          </a:p>
          <a:p>
            <a:r>
              <a:rPr lang="en-US" sz="1050" dirty="0">
                <a:solidFill>
                  <a:srgbClr val="103449"/>
                </a:solidFill>
              </a:rPr>
              <a:t>https://support.evisions.com/s/article/Argos-Web-Viewer-API-Specification</a:t>
            </a:r>
          </a:p>
        </p:txBody>
      </p:sp>
      <p:pic>
        <p:nvPicPr>
          <p:cNvPr id="4100" name="Picture 4" descr="Black Widow 1 - Transparent by Captain-Kingsman16 on DeviantArt">
            <a:extLst>
              <a:ext uri="{FF2B5EF4-FFF2-40B4-BE49-F238E27FC236}">
                <a16:creationId xmlns:a16="http://schemas.microsoft.com/office/drawing/2014/main" id="{93490643-14D8-B702-37A5-F139A2BE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510" y="3910155"/>
            <a:ext cx="1424664" cy="7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4258BA-C280-D6C9-383D-18C7915E2D27}"/>
              </a:ext>
            </a:extLst>
          </p:cNvPr>
          <p:cNvSpPr txBox="1"/>
          <p:nvPr/>
        </p:nvSpPr>
        <p:spPr>
          <a:xfrm>
            <a:off x="-17061" y="4329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WebViewer</a:t>
            </a:r>
            <a:r>
              <a:rPr lang="en-US" dirty="0"/>
              <a:t> ]</a:t>
            </a:r>
          </a:p>
        </p:txBody>
      </p:sp>
      <p:sp>
        <p:nvSpPr>
          <p:cNvPr id="5" name="AutoShape 6" descr="Ironman PNG transparent image download, size: 1209x2211px">
            <a:extLst>
              <a:ext uri="{FF2B5EF4-FFF2-40B4-BE49-F238E27FC236}">
                <a16:creationId xmlns:a16="http://schemas.microsoft.com/office/drawing/2014/main" id="{793E4466-1828-EC8A-80DE-6815B5C332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73828" y="4540161"/>
            <a:ext cx="4077930" cy="28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800" dirty="0"/>
              <a:t>* Parameters are received in a textbox named “</a:t>
            </a:r>
            <a:r>
              <a:rPr lang="en-US" sz="800" b="1" i="1" dirty="0" err="1"/>
              <a:t>incoming_hash_txt</a:t>
            </a:r>
            <a:r>
              <a:rPr lang="en-US" sz="800" b="1" i="1" u="sng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5892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A3523-C4B0-36BC-8EFC-2F9E8A520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C2327B-B9C2-1D7E-0454-602943A3C9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200" y="2505075"/>
            <a:ext cx="3566469" cy="1432684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FB94050-A036-15F4-7D04-7E74B178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HTML in Web Viewer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AE05AA-E67C-F13F-2FCB-AE3557807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Argos Client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ED3CB6-48E3-D545-D06E-4A46581F7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Argos Web Viewer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78B05C0-8E7C-8E8C-188E-6B9C5E786D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57724" y="2505075"/>
            <a:ext cx="4435224" cy="2309060"/>
          </a:xfr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788267-5B37-7200-F49F-C93F02AD2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308" y="3931121"/>
            <a:ext cx="3810330" cy="617273"/>
          </a:xfrm>
          <a:prstGeom prst="rect">
            <a:avLst/>
          </a:prstGeom>
        </p:spPr>
      </p:pic>
      <p:pic>
        <p:nvPicPr>
          <p:cNvPr id="3082" name="Picture 10" descr="Ironman PNG Transparent Background, Free Download #13117 - FreeIconsPNG">
            <a:extLst>
              <a:ext uri="{FF2B5EF4-FFF2-40B4-BE49-F238E27FC236}">
                <a16:creationId xmlns:a16="http://schemas.microsoft.com/office/drawing/2014/main" id="{80648FAD-DC16-524F-3A66-9158FB8CD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4527">
            <a:off x="9809012" y="3815335"/>
            <a:ext cx="1180516" cy="140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B1ABCA-A3E8-9DDC-4CE6-0CAD1CFBD925}"/>
              </a:ext>
            </a:extLst>
          </p:cNvPr>
          <p:cNvSpPr txBox="1"/>
          <p:nvPr/>
        </p:nvSpPr>
        <p:spPr>
          <a:xfrm>
            <a:off x="-17061" y="4329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WebViewer</a:t>
            </a:r>
            <a:r>
              <a:rPr lang="en-US" dirty="0"/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47746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44ED8B-2BC0-455E-51A5-6779576E7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05811" y="4063451"/>
            <a:ext cx="3822771" cy="1747626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Located in Imperial, CA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7,747 FTES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Hispanic Serving Institution (HIS)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Single-Campus District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Argos since 2007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9C24F3-E1A4-545A-1EE7-C1ADEBD903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18380" y="1216257"/>
            <a:ext cx="2376055" cy="941659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/>
              <a:t>Alex Aguilar</a:t>
            </a:r>
          </a:p>
          <a:p>
            <a:r>
              <a:rPr lang="en-US" sz="2000" dirty="0"/>
              <a:t>Imperial Valley College</a:t>
            </a:r>
          </a:p>
          <a:p>
            <a:r>
              <a:rPr lang="en-US" sz="2000" dirty="0"/>
              <a:t>Systems Architect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14AFE5-2DE9-694A-DF02-ACECC17E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bit about me …</a:t>
            </a:r>
          </a:p>
        </p:txBody>
      </p:sp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AD6F2DA7-BA79-5C56-42BC-2BF794F97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18" y="1857367"/>
            <a:ext cx="5158636" cy="2823497"/>
          </a:xfrm>
          <a:prstGeom prst="rect">
            <a:avLst/>
          </a:prstGeom>
          <a:solidFill>
            <a:srgbClr val="00C8C7"/>
          </a:solidFill>
          <a:ln w="127000">
            <a:solidFill>
              <a:srgbClr val="00C8C7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1FDB356-1935-96A2-87E6-B4DB52DA35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4500" y="4165806"/>
            <a:ext cx="3411609" cy="2274406"/>
          </a:xfrm>
          <a:ln w="127000">
            <a:solidFill>
              <a:schemeClr val="accent1"/>
            </a:solidFill>
          </a:ln>
        </p:spPr>
      </p:pic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FFD30D6-9181-B67F-26AF-75E9F637A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4" b="1174"/>
          <a:stretch/>
        </p:blipFill>
        <p:spPr>
          <a:xfrm rot="5400000">
            <a:off x="7315223" y="1132137"/>
            <a:ext cx="2274404" cy="2437627"/>
          </a:xfrm>
          <a:prstGeom prst="rect">
            <a:avLst/>
          </a:prstGeom>
          <a:solidFill>
            <a:schemeClr val="accent1"/>
          </a:solidFill>
          <a:ln w="127000">
            <a:solidFill>
              <a:srgbClr val="FFCD4A"/>
            </a:solidFill>
          </a:ln>
          <a:effectLst>
            <a:outerShdw blurRad="330200" dist="177800" dir="5400000" algn="t" rotWithShape="0">
              <a:schemeClr val="accent3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028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3D02F-4E21-5673-2942-603FA2645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E864-75C7-355C-4FA8-FF028519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Reports &amp; Schedules</a:t>
            </a:r>
          </a:p>
        </p:txBody>
      </p:sp>
    </p:spTree>
    <p:extLst>
      <p:ext uri="{BB962C8B-B14F-4D97-AF65-F5344CB8AC3E}">
        <p14:creationId xmlns:p14="http://schemas.microsoft.com/office/powerpoint/2010/main" val="281428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E33F6-05AD-857B-8A42-30DCD0FD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2370F0-5ACE-DF71-7D5A-49F23DDB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dirty="0"/>
              <a:t>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JSON</a:t>
            </a:r>
            <a:r>
              <a:rPr lang="en-US" dirty="0"/>
              <a:t> Output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95C4BF8-BE07-A47B-4FCB-3A8ABE6E03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49464" y="2963459"/>
            <a:ext cx="2271792" cy="1290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3F523C1-06DB-F259-1EC4-EB98251E73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2812" y="1690688"/>
            <a:ext cx="5183188" cy="895964"/>
          </a:xfrm>
        </p:spPr>
        <p:txBody>
          <a:bodyPr/>
          <a:lstStyle/>
          <a:p>
            <a:r>
              <a:rPr lang="en-US" dirty="0"/>
              <a:t>Already in Argos</a:t>
            </a:r>
          </a:p>
          <a:p>
            <a:r>
              <a:rPr lang="en-US" dirty="0"/>
              <a:t>Extract Report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4B6360-2F0D-7616-BB0D-E610F7325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89" y="4500279"/>
            <a:ext cx="10128865" cy="1053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7CE96E-8481-6D86-6D05-B46C929322B5}"/>
              </a:ext>
            </a:extLst>
          </p:cNvPr>
          <p:cNvSpPr txBox="1"/>
          <p:nvPr/>
        </p:nvSpPr>
        <p:spPr>
          <a:xfrm>
            <a:off x="-17061" y="4329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reports &amp; schedules ]</a:t>
            </a:r>
          </a:p>
        </p:txBody>
      </p:sp>
      <p:pic>
        <p:nvPicPr>
          <p:cNvPr id="1026" name="Picture 2" descr="Spiderman homecoming png by flash4life1 on DeviantArt">
            <a:extLst>
              <a:ext uri="{FF2B5EF4-FFF2-40B4-BE49-F238E27FC236}">
                <a16:creationId xmlns:a16="http://schemas.microsoft.com/office/drawing/2014/main" id="{E52D9C13-A14E-854E-4179-82223BA62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970" flipH="1">
            <a:off x="3528157" y="2323840"/>
            <a:ext cx="1657206" cy="272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B5C615-0EDA-59F1-453B-588677707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816" y="2189946"/>
            <a:ext cx="5334462" cy="2164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89075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62A7-5453-DC6A-B776-C43FF06E9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E5D77C-6FDC-EA40-4729-23C279E5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XML /</a:t>
            </a:r>
            <a:r>
              <a:rPr lang="en-US" dirty="0"/>
              <a:t> JSON Output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C7FE88-F9C8-71F4-F157-8C1EDC382C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930040" y="3291671"/>
            <a:ext cx="4038950" cy="187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D32B65-B542-462F-4518-17D99770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316" y="1457616"/>
            <a:ext cx="1574660" cy="1291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6B723B-0518-7A1C-1B6A-8A252EAE3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449" y="3103410"/>
            <a:ext cx="4153260" cy="234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03BCCE-D8BD-3005-01A7-F0E3AE733F55}"/>
              </a:ext>
            </a:extLst>
          </p:cNvPr>
          <p:cNvSpPr txBox="1"/>
          <p:nvPr/>
        </p:nvSpPr>
        <p:spPr>
          <a:xfrm>
            <a:off x="2725526" y="5804920"/>
            <a:ext cx="674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Download sample: </a:t>
            </a:r>
            <a:r>
              <a:rPr lang="en-US" b="1" dirty="0"/>
              <a:t>https://www.alexdeux.com/evisions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EDF97D7-2318-F248-E692-3AA8B7A2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377" y="1439097"/>
            <a:ext cx="5157787" cy="1715943"/>
          </a:xfrm>
        </p:spPr>
        <p:txBody>
          <a:bodyPr/>
          <a:lstStyle/>
          <a:p>
            <a:r>
              <a:rPr lang="en-US" dirty="0"/>
              <a:t>Not in Argos</a:t>
            </a:r>
          </a:p>
          <a:p>
            <a:r>
              <a:rPr lang="en-US" dirty="0"/>
              <a:t>Oracle’s JSON_OBJECT</a:t>
            </a:r>
            <a:br>
              <a:rPr lang="en-US" dirty="0"/>
            </a:br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Extract report (delimited)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370559-0F84-A747-1A40-92EA43D75390}"/>
              </a:ext>
            </a:extLst>
          </p:cNvPr>
          <p:cNvCxnSpPr/>
          <p:nvPr/>
        </p:nvCxnSpPr>
        <p:spPr>
          <a:xfrm flipV="1">
            <a:off x="1666603" y="3640794"/>
            <a:ext cx="125251" cy="6361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ulk | Walt Disney Animation Studios Wikia | Fandom">
            <a:extLst>
              <a:ext uri="{FF2B5EF4-FFF2-40B4-BE49-F238E27FC236}">
                <a16:creationId xmlns:a16="http://schemas.microsoft.com/office/drawing/2014/main" id="{1C3EB3EB-311F-18CD-0A3C-23926832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0" b="96233" l="0" r="96512">
                        <a14:foregroundMark x1="58140" y1="13356" x2="7184" y2="3458"/>
                        <a14:foregroundMark x1="89535" y1="25000" x2="96512" y2="45890"/>
                        <a14:foregroundMark x1="96512" y1="45890" x2="91860" y2="53767"/>
                        <a14:foregroundMark x1="86047" y1="89726" x2="82558" y2="96233"/>
                        <a14:foregroundMark x1="35465" y1="3082" x2="14535" y2="4452"/>
                        <a14:backgroundMark x1="0" y1="1370" x2="9505" y2="126"/>
                        <a14:backgroundMark x1="69767" y1="83904" x2="69767" y2="88014"/>
                        <a14:backgroundMark x1="70349" y1="84932" x2="64535" y2="8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239" y="4699349"/>
            <a:ext cx="760003" cy="129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C8F080-7B77-DE3D-82AB-10F715C8FF27}"/>
              </a:ext>
            </a:extLst>
          </p:cNvPr>
          <p:cNvSpPr txBox="1"/>
          <p:nvPr/>
        </p:nvSpPr>
        <p:spPr>
          <a:xfrm>
            <a:off x="-17061" y="4329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reports &amp; schedules ]</a:t>
            </a:r>
          </a:p>
        </p:txBody>
      </p:sp>
    </p:spTree>
    <p:extLst>
      <p:ext uri="{BB962C8B-B14F-4D97-AF65-F5344CB8AC3E}">
        <p14:creationId xmlns:p14="http://schemas.microsoft.com/office/powerpoint/2010/main" val="3294066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5DC8-F621-71AC-DAD6-74396BFE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- Bursting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64C5E-2B9F-C8D0-1800-73B8533FD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71613"/>
            <a:ext cx="5157787" cy="823912"/>
          </a:xfrm>
        </p:spPr>
        <p:txBody>
          <a:bodyPr/>
          <a:lstStyle/>
          <a:p>
            <a:r>
              <a:rPr lang="en-US" dirty="0"/>
              <a:t>Regular Schedule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DEA054-DC18-47B5-19E5-332D76DED1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77425" y="3797877"/>
            <a:ext cx="2807803" cy="823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35C015-7514-074E-28A1-236AB2F41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71613"/>
            <a:ext cx="5183188" cy="823912"/>
          </a:xfrm>
        </p:spPr>
        <p:txBody>
          <a:bodyPr/>
          <a:lstStyle/>
          <a:p>
            <a:r>
              <a:rPr lang="en-US" dirty="0"/>
              <a:t>Schedule with Bursting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E2F1-7FE9-841C-BDD6-61BE64DE1DD0}"/>
              </a:ext>
            </a:extLst>
          </p:cNvPr>
          <p:cNvSpPr txBox="1"/>
          <p:nvPr/>
        </p:nvSpPr>
        <p:spPr>
          <a:xfrm>
            <a:off x="849024" y="2405063"/>
            <a:ext cx="38154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One single PDF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8 pages (1 per employee)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Split and rename individually</a:t>
            </a:r>
            <a:br>
              <a:rPr lang="en-US" dirty="0"/>
            </a:br>
            <a:r>
              <a:rPr lang="en-US" dirty="0"/>
              <a:t>to employee ID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CDB2129-BE88-DEB7-CFA1-9EDA959BAE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096000" y="3797877"/>
            <a:ext cx="2865368" cy="267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CB0CEA-7348-84C1-F3E2-5B1F214C2EF4}"/>
              </a:ext>
            </a:extLst>
          </p:cNvPr>
          <p:cNvSpPr txBox="1"/>
          <p:nvPr/>
        </p:nvSpPr>
        <p:spPr>
          <a:xfrm>
            <a:off x="5997575" y="2388908"/>
            <a:ext cx="23679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8 different PDFs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1 per employee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Ready to upload</a:t>
            </a:r>
          </a:p>
        </p:txBody>
      </p:sp>
      <p:pic>
        <p:nvPicPr>
          <p:cNvPr id="13" name="Picture 12" descr="A person with his mouth open&#10;&#10;AI-generated content may be incorrect.">
            <a:extLst>
              <a:ext uri="{FF2B5EF4-FFF2-40B4-BE49-F238E27FC236}">
                <a16:creationId xmlns:a16="http://schemas.microsoft.com/office/drawing/2014/main" id="{02066A24-4862-D23C-18FA-BCDC02C49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39" y="5386387"/>
            <a:ext cx="1274623" cy="1041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17CBA-B52F-571D-998A-5ED9246F6C0B}"/>
              </a:ext>
            </a:extLst>
          </p:cNvPr>
          <p:cNvSpPr txBox="1"/>
          <p:nvPr/>
        </p:nvSpPr>
        <p:spPr>
          <a:xfrm>
            <a:off x="-17061" y="4329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reports &amp; schedules ]</a:t>
            </a:r>
          </a:p>
        </p:txBody>
      </p:sp>
    </p:spTree>
    <p:extLst>
      <p:ext uri="{BB962C8B-B14F-4D97-AF65-F5344CB8AC3E}">
        <p14:creationId xmlns:p14="http://schemas.microsoft.com/office/powerpoint/2010/main" val="2618298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DFE77-594E-3FBC-4CE1-CD6BAAF63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3EC593DD-0D87-5226-33C9-F74266B176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0668" y="1737379"/>
            <a:ext cx="4000026" cy="368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DAAC88-A82A-D90B-9E70-C0D692A4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61" y="3760138"/>
            <a:ext cx="1365043" cy="640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777351-5F5D-E729-F066-54DC2F06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- Bursting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CC568D-9529-39EC-BACB-14D8BF17FBC7}"/>
              </a:ext>
            </a:extLst>
          </p:cNvPr>
          <p:cNvSpPr txBox="1"/>
          <p:nvPr/>
        </p:nvSpPr>
        <p:spPr>
          <a:xfrm>
            <a:off x="836612" y="1237614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Setup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10BE61A-BAE9-3D5B-6F35-B48C6E4CC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684" y="1583494"/>
            <a:ext cx="3725359" cy="23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28593B-D33A-3630-1DE3-9AB5458DB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684" y="4097784"/>
            <a:ext cx="4107536" cy="18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8D08350-5A2D-7983-B287-56A9DC9860BA}"/>
              </a:ext>
            </a:extLst>
          </p:cNvPr>
          <p:cNvCxnSpPr>
            <a:cxnSpLocks/>
            <a:endCxn id="34" idx="1"/>
          </p:cNvCxnSpPr>
          <p:nvPr/>
        </p:nvCxnSpPr>
        <p:spPr>
          <a:xfrm flipV="1">
            <a:off x="1533525" y="2777712"/>
            <a:ext cx="4809159" cy="130257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353DA2C-04E5-CA9B-8CBC-F10C5252E035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1640082" y="4361341"/>
            <a:ext cx="4702602" cy="65092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C123FA0-57B1-C9F1-0ABD-6CB2F1F60C34}"/>
              </a:ext>
            </a:extLst>
          </p:cNvPr>
          <p:cNvSpPr txBox="1"/>
          <p:nvPr/>
        </p:nvSpPr>
        <p:spPr>
          <a:xfrm>
            <a:off x="2533650" y="5468658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[Regular Schedule]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6CBF9A-DA7A-3B99-2803-ADFD7B55D0FC}"/>
              </a:ext>
            </a:extLst>
          </p:cNvPr>
          <p:cNvSpPr txBox="1"/>
          <p:nvPr/>
        </p:nvSpPr>
        <p:spPr>
          <a:xfrm>
            <a:off x="1889243" y="5460067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/>
              <a:t>[Schedule with Bursting]</a:t>
            </a:r>
          </a:p>
        </p:txBody>
      </p:sp>
      <p:pic>
        <p:nvPicPr>
          <p:cNvPr id="16390" name="Picture 6" descr="Wanda Maximoff/ Scarlet Witch 3 by sidewinder16 on DeviantArt">
            <a:extLst>
              <a:ext uri="{FF2B5EF4-FFF2-40B4-BE49-F238E27FC236}">
                <a16:creationId xmlns:a16="http://schemas.microsoft.com/office/drawing/2014/main" id="{F53D5E26-790D-4C83-27F3-F1068905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6" y="3090322"/>
            <a:ext cx="1833542" cy="18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DECA0-3F6D-D1F8-179B-85ABE573DF06}"/>
              </a:ext>
            </a:extLst>
          </p:cNvPr>
          <p:cNvSpPr txBox="1"/>
          <p:nvPr/>
        </p:nvSpPr>
        <p:spPr>
          <a:xfrm>
            <a:off x="-17061" y="4329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reports &amp; schedules ]</a:t>
            </a:r>
          </a:p>
        </p:txBody>
      </p:sp>
    </p:spTree>
    <p:extLst>
      <p:ext uri="{BB962C8B-B14F-4D97-AF65-F5344CB8AC3E}">
        <p14:creationId xmlns:p14="http://schemas.microsoft.com/office/powerpoint/2010/main" val="401733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D1B72-DEE3-5567-FB89-E03DA3718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Deadpool &amp; Wolverine' Yellow Costume Had &quot;Grown Men Sobbing&quot;">
            <a:extLst>
              <a:ext uri="{FF2B5EF4-FFF2-40B4-BE49-F238E27FC236}">
                <a16:creationId xmlns:a16="http://schemas.microsoft.com/office/drawing/2014/main" id="{AEA71C3C-DAEF-4AB9-6C4B-6B2C8B6CE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29" b="89881" l="10000" r="90000">
                        <a14:foregroundMark x1="56000" y1="8929" x2="60000" y2="8929"/>
                        <a14:foregroundMark x1="77667" y1="53571" x2="77829" y2="54408"/>
                        <a14:backgroundMark x1="16667" y1="38690" x2="14333" y2="65476"/>
                        <a14:backgroundMark x1="75333" y1="61905" x2="78333" y2="81548"/>
                        <a14:backgroundMark x1="79667" y1="57143" x2="72333" y2="69048"/>
                        <a14:backgroundMark x1="79333" y1="58333" x2="79000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8819">
            <a:off x="8361123" y="3704687"/>
            <a:ext cx="1918980" cy="10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F8B2816-A972-905D-88C6-0714DC28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– </a:t>
            </a:r>
            <a:r>
              <a:rPr lang="en-US" dirty="0" err="1"/>
              <a:t>Powershell</a:t>
            </a:r>
            <a:r>
              <a:rPr lang="en-US" dirty="0"/>
              <a:t> Scripts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E40176-AFEE-5220-FE90-4EB9CB095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7874"/>
            <a:ext cx="5157787" cy="823912"/>
          </a:xfrm>
        </p:spPr>
        <p:txBody>
          <a:bodyPr/>
          <a:lstStyle/>
          <a:p>
            <a:r>
              <a:rPr lang="en-US" dirty="0">
                <a:cs typeface="Poppins"/>
              </a:rPr>
              <a:t>Pros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B2C0FA4-7769-E890-6A4C-C077E347A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7874"/>
            <a:ext cx="5183188" cy="823912"/>
          </a:xfrm>
        </p:spPr>
        <p:txBody>
          <a:bodyPr/>
          <a:lstStyle/>
          <a:p>
            <a:r>
              <a:rPr lang="en-US" dirty="0">
                <a:cs typeface="Poppins"/>
              </a:rPr>
              <a:t>Real-life Application </a:t>
            </a:r>
            <a:endParaRPr lang="en-US" dirty="0"/>
          </a:p>
        </p:txBody>
      </p:sp>
      <p:pic>
        <p:nvPicPr>
          <p:cNvPr id="4" name="Picture 3" descr="A screenshot of a computer error&#10;&#10;AI-generated content may be incorrect.">
            <a:extLst>
              <a:ext uri="{FF2B5EF4-FFF2-40B4-BE49-F238E27FC236}">
                <a16:creationId xmlns:a16="http://schemas.microsoft.com/office/drawing/2014/main" id="{BA3065CD-2988-DF52-53E5-B637AF389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815" y="4327460"/>
            <a:ext cx="4228123" cy="1793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34EFD334-6905-A13A-F6EB-C681831750C2}"/>
              </a:ext>
            </a:extLst>
          </p:cNvPr>
          <p:cNvSpPr txBox="1">
            <a:spLocks/>
          </p:cNvSpPr>
          <p:nvPr/>
        </p:nvSpPr>
        <p:spPr>
          <a:xfrm>
            <a:off x="844062" y="2167878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Poppins"/>
              </a:rPr>
              <a:t>Automation &amp; Efficiency</a:t>
            </a:r>
          </a:p>
          <a:p>
            <a:r>
              <a:rPr lang="en-US" dirty="0">
                <a:cs typeface="Poppins"/>
              </a:rPr>
              <a:t>Enhanced Integration</a:t>
            </a:r>
            <a:endParaRPr lang="en-US" dirty="0"/>
          </a:p>
          <a:p>
            <a:r>
              <a:rPr lang="en-US" dirty="0">
                <a:cs typeface="Poppins"/>
              </a:rPr>
              <a:t>Error handling</a:t>
            </a:r>
            <a:endParaRPr lang="en-US" dirty="0"/>
          </a:p>
          <a:p>
            <a:r>
              <a:rPr lang="en-US" dirty="0">
                <a:cs typeface="Poppins"/>
              </a:rPr>
              <a:t>Logging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B4E39-D5F4-2392-C6F9-ACEEFCDA4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393" y="4490994"/>
            <a:ext cx="1824892" cy="110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Content Placeholder 14" descr="A screenshot of a computer error&#10;&#10;AI-generated content may be incorrect.">
            <a:extLst>
              <a:ext uri="{FF2B5EF4-FFF2-40B4-BE49-F238E27FC236}">
                <a16:creationId xmlns:a16="http://schemas.microsoft.com/office/drawing/2014/main" id="{66551411-3D6D-39E6-A00D-251ED8C39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2582740" y="4327460"/>
            <a:ext cx="4067175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F8F046-93E9-F574-DBAA-1C57697D1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71786"/>
            <a:ext cx="5183188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Poppins"/>
              </a:rPr>
              <a:t>Get student info from Banner</a:t>
            </a:r>
          </a:p>
          <a:p>
            <a:r>
              <a:rPr lang="en-US" dirty="0">
                <a:cs typeface="Poppins"/>
              </a:rPr>
              <a:t>Generate CSV file</a:t>
            </a:r>
          </a:p>
          <a:p>
            <a:r>
              <a:rPr lang="en-US" dirty="0">
                <a:cs typeface="Poppins"/>
              </a:rPr>
              <a:t>Copy file to server location</a:t>
            </a:r>
          </a:p>
          <a:p>
            <a:r>
              <a:rPr lang="en-US" dirty="0">
                <a:cs typeface="Poppins"/>
              </a:rPr>
              <a:t>Run PS Script to      upload to 3rd party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4652AEA-0292-F5A2-B8A5-B3B79C7F8894}"/>
                  </a:ext>
                </a:extLst>
              </p14:cNvPr>
              <p14:cNvContentPartPr/>
              <p14:nvPr/>
            </p14:nvContentPartPr>
            <p14:xfrm>
              <a:off x="9850430" y="4235002"/>
              <a:ext cx="96480" cy="145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4652AEA-0292-F5A2-B8A5-B3B79C7F88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32790" y="4127362"/>
                <a:ext cx="13212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A9684E-89B9-544C-334A-46191758928F}"/>
                  </a:ext>
                </a:extLst>
              </p14:cNvPr>
              <p14:cNvContentPartPr/>
              <p14:nvPr/>
            </p14:nvContentPartPr>
            <p14:xfrm>
              <a:off x="9839270" y="4274242"/>
              <a:ext cx="42480" cy="9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A9684E-89B9-544C-334A-4619175892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21630" y="4166602"/>
                <a:ext cx="7812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6958C6-4058-70A1-0310-C7C5497DEB24}"/>
                  </a:ext>
                </a:extLst>
              </p14:cNvPr>
              <p14:cNvContentPartPr/>
              <p14:nvPr/>
            </p14:nvContentPartPr>
            <p14:xfrm>
              <a:off x="9800030" y="4240762"/>
              <a:ext cx="37800" cy="132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6958C6-4058-70A1-0310-C7C5497DEB2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82390" y="4132762"/>
                <a:ext cx="73440" cy="34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88D1A5F5-7949-C261-315D-BE23A0EDF04C}"/>
              </a:ext>
            </a:extLst>
          </p:cNvPr>
          <p:cNvGrpSpPr/>
          <p:nvPr/>
        </p:nvGrpSpPr>
        <p:grpSpPr>
          <a:xfrm>
            <a:off x="8681150" y="4218442"/>
            <a:ext cx="87120" cy="179280"/>
            <a:chOff x="8681150" y="4218442"/>
            <a:chExt cx="87120" cy="179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47DE5BF-2CE5-D869-A34F-F81375F09822}"/>
                    </a:ext>
                  </a:extLst>
                </p14:cNvPr>
                <p14:cNvContentPartPr/>
                <p14:nvPr/>
              </p14:nvContentPartPr>
              <p14:xfrm>
                <a:off x="8681150" y="4218442"/>
                <a:ext cx="19440" cy="61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47DE5BF-2CE5-D869-A34F-F81375F0982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63510" y="4110442"/>
                  <a:ext cx="550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D48CFB7-2D42-3A88-0478-B7E6B624EC2E}"/>
                    </a:ext>
                  </a:extLst>
                </p14:cNvPr>
                <p14:cNvContentPartPr/>
                <p14:nvPr/>
              </p14:nvContentPartPr>
              <p14:xfrm>
                <a:off x="8750990" y="4274242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D48CFB7-2D42-3A88-0478-B7E6B624EC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733350" y="41666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4A5CA74-019C-DAC8-9B13-BDAA5C3B7413}"/>
                    </a:ext>
                  </a:extLst>
                </p14:cNvPr>
                <p14:cNvContentPartPr/>
                <p14:nvPr/>
              </p14:nvContentPartPr>
              <p14:xfrm>
                <a:off x="8731910" y="4263082"/>
                <a:ext cx="36360" cy="44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4A5CA74-019C-DAC8-9B13-BDAA5C3B741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713910" y="4155442"/>
                  <a:ext cx="72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D416282-B864-65D1-13FE-49C058FCA788}"/>
                    </a:ext>
                  </a:extLst>
                </p14:cNvPr>
                <p14:cNvContentPartPr/>
                <p14:nvPr/>
              </p14:nvContentPartPr>
              <p14:xfrm>
                <a:off x="8693030" y="4257682"/>
                <a:ext cx="19440" cy="106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D416282-B864-65D1-13FE-49C058FCA78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675030" y="4149682"/>
                  <a:ext cx="550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765FC2A-9CAE-BB01-365D-5BCD149A5567}"/>
                    </a:ext>
                  </a:extLst>
                </p14:cNvPr>
                <p14:cNvContentPartPr/>
                <p14:nvPr/>
              </p14:nvContentPartPr>
              <p14:xfrm>
                <a:off x="8739110" y="4274242"/>
                <a:ext cx="29160" cy="123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765FC2A-9CAE-BB01-365D-5BCD149A55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721110" y="4166602"/>
                  <a:ext cx="64800" cy="3391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0F336B3-707B-F9DB-B84C-8B328EEE05D3}"/>
              </a:ext>
            </a:extLst>
          </p:cNvPr>
          <p:cNvSpPr txBox="1"/>
          <p:nvPr/>
        </p:nvSpPr>
        <p:spPr>
          <a:xfrm>
            <a:off x="3507950" y="6245610"/>
            <a:ext cx="674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Download sample: </a:t>
            </a:r>
            <a:r>
              <a:rPr lang="en-US" b="1" dirty="0"/>
              <a:t>https://www.alexdeux.com/evisions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2713E-D4C2-DA2A-A5C3-FC46D78513AB}"/>
              </a:ext>
            </a:extLst>
          </p:cNvPr>
          <p:cNvSpPr txBox="1"/>
          <p:nvPr/>
        </p:nvSpPr>
        <p:spPr>
          <a:xfrm>
            <a:off x="-17061" y="4329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reports &amp; schedules ]</a:t>
            </a:r>
          </a:p>
        </p:txBody>
      </p:sp>
    </p:spTree>
    <p:extLst>
      <p:ext uri="{BB962C8B-B14F-4D97-AF65-F5344CB8AC3E}">
        <p14:creationId xmlns:p14="http://schemas.microsoft.com/office/powerpoint/2010/main" val="4131828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58817-582F-3827-BAA6-FA1A786B0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2DE1A4-397A-DA70-1ED9-490B01DA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not scheduled?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E50FE3-2CF6-19EA-0D46-1693633CAAB0}"/>
              </a:ext>
            </a:extLst>
          </p:cNvPr>
          <p:cNvSpPr txBox="1"/>
          <p:nvPr/>
        </p:nvSpPr>
        <p:spPr>
          <a:xfrm>
            <a:off x="1008308" y="5407618"/>
            <a:ext cx="108614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https://evisions.imperial.edu/mrr?</a:t>
            </a:r>
            <a:r>
              <a:rPr lang="en-US" sz="1400" dirty="0">
                <a:highlight>
                  <a:srgbClr val="FFFF00"/>
                </a:highlight>
              </a:rPr>
              <a:t>schedule=</a:t>
            </a:r>
            <a:r>
              <a:rPr lang="en-US" sz="1400" dirty="0">
                <a:highlight>
                  <a:srgbClr val="00FFFF"/>
                </a:highlight>
              </a:rPr>
              <a:t>YOXC3VGWBIIKFHEK7LXTYOJ64Y7YI5H6FB4RXKYANJI4W</a:t>
            </a:r>
            <a:r>
              <a:rPr lang="en-US" sz="1400" dirty="0"/>
              <a:t>&amp;Param1=Value1</a:t>
            </a:r>
            <a:endParaRPr lang="en-US" sz="1200" dirty="0">
              <a:cs typeface="Poppins"/>
            </a:endParaRP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6271D65F-EA81-EF20-01E3-D807CEF39FA7}"/>
              </a:ext>
            </a:extLst>
          </p:cNvPr>
          <p:cNvSpPr txBox="1">
            <a:spLocks/>
          </p:cNvSpPr>
          <p:nvPr/>
        </p:nvSpPr>
        <p:spPr>
          <a:xfrm>
            <a:off x="492370" y="1582859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Poppins"/>
              </a:rPr>
              <a:t>Called On-Demand </a:t>
            </a:r>
            <a:br>
              <a:rPr lang="en-US" dirty="0">
                <a:cs typeface="Poppins"/>
              </a:rPr>
            </a:br>
            <a:r>
              <a:rPr lang="en-US" dirty="0">
                <a:cs typeface="Poppins"/>
              </a:rPr>
              <a:t>(not active)</a:t>
            </a:r>
          </a:p>
          <a:p>
            <a:r>
              <a:rPr lang="en-US" dirty="0">
                <a:cs typeface="Poppins"/>
              </a:rPr>
              <a:t>Uses API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69DAC-0B63-3ADB-4250-50B88CE25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95" y="3457066"/>
            <a:ext cx="2127904" cy="167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62CB5-B5A5-C0C4-17EB-06A8EE821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579" y="2569807"/>
            <a:ext cx="3299957" cy="2336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D95F38-2452-5F8D-604B-7BCBCB856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585" y="3353114"/>
            <a:ext cx="3503045" cy="1778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651F50-BF6E-6895-E99A-36CA6C6BFBF4}"/>
              </a:ext>
            </a:extLst>
          </p:cNvPr>
          <p:cNvCxnSpPr>
            <a:cxnSpLocks/>
          </p:cNvCxnSpPr>
          <p:nvPr/>
        </p:nvCxnSpPr>
        <p:spPr>
          <a:xfrm flipV="1">
            <a:off x="8844897" y="4665372"/>
            <a:ext cx="363870" cy="76975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8" name="Picture 4" descr="Raccoon Rocket">
            <a:extLst>
              <a:ext uri="{FF2B5EF4-FFF2-40B4-BE49-F238E27FC236}">
                <a16:creationId xmlns:a16="http://schemas.microsoft.com/office/drawing/2014/main" id="{B00B38D0-D18B-A811-7CF9-8313CF75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" y="4627324"/>
            <a:ext cx="1254239" cy="223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2E364-8263-0DF2-0804-50522360AC0A}"/>
              </a:ext>
            </a:extLst>
          </p:cNvPr>
          <p:cNvSpPr txBox="1"/>
          <p:nvPr/>
        </p:nvSpPr>
        <p:spPr>
          <a:xfrm>
            <a:off x="-17061" y="43295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reports &amp; schedules ]</a:t>
            </a:r>
          </a:p>
        </p:txBody>
      </p:sp>
    </p:spTree>
    <p:extLst>
      <p:ext uri="{BB962C8B-B14F-4D97-AF65-F5344CB8AC3E}">
        <p14:creationId xmlns:p14="http://schemas.microsoft.com/office/powerpoint/2010/main" val="4268678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48611-EB7D-69C4-7C1D-A87DDCF37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D5CD-ECF3-BC56-5A76-E492B9B1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Forms</a:t>
            </a:r>
          </a:p>
        </p:txBody>
      </p:sp>
    </p:spTree>
    <p:extLst>
      <p:ext uri="{BB962C8B-B14F-4D97-AF65-F5344CB8AC3E}">
        <p14:creationId xmlns:p14="http://schemas.microsoft.com/office/powerpoint/2010/main" val="55118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pider-Man Hanging From &quot;Home Coming&quot; Life Size Statue">
            <a:extLst>
              <a:ext uri="{FF2B5EF4-FFF2-40B4-BE49-F238E27FC236}">
                <a16:creationId xmlns:a16="http://schemas.microsoft.com/office/drawing/2014/main" id="{F27681D4-3CD8-42D4-C07A-6F2B412D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2" b="89812" l="9967" r="89812">
                        <a14:foregroundMark x1="49945" y1="23256" x2="50720" y2="1661"/>
                        <a14:foregroundMark x1="50498" y1="2104" x2="50498" y2="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98" y="3881075"/>
            <a:ext cx="132556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F53CD-86B1-091A-242F-DDA8DA04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Forms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65E7615B-FB22-620F-491B-4C694048C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0" y="1429400"/>
            <a:ext cx="3950648" cy="5093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Text">
            <a:extLst>
              <a:ext uri="{FF2B5EF4-FFF2-40B4-BE49-F238E27FC236}">
                <a16:creationId xmlns:a16="http://schemas.microsoft.com/office/drawing/2014/main" id="{1FAF49D0-6E59-A1D4-A781-04426B071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9400"/>
            <a:ext cx="5400504" cy="484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3C0D9C95-2AE7-C744-3C1D-75518BF15C2A}"/>
              </a:ext>
            </a:extLst>
          </p:cNvPr>
          <p:cNvSpPr/>
          <p:nvPr/>
        </p:nvSpPr>
        <p:spPr>
          <a:xfrm>
            <a:off x="4819828" y="3429000"/>
            <a:ext cx="1119499" cy="638798"/>
          </a:xfrm>
          <a:prstGeom prst="rightArrow">
            <a:avLst/>
          </a:prstGeom>
          <a:solidFill>
            <a:srgbClr val="FFCD4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291A5-3BD8-FAA9-00CE-2877BDD3A20F}"/>
              </a:ext>
            </a:extLst>
          </p:cNvPr>
          <p:cNvSpPr txBox="1"/>
          <p:nvPr/>
        </p:nvSpPr>
        <p:spPr>
          <a:xfrm>
            <a:off x="-17061" y="43295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electronic forms ]</a:t>
            </a:r>
          </a:p>
        </p:txBody>
      </p:sp>
    </p:spTree>
    <p:extLst>
      <p:ext uri="{BB962C8B-B14F-4D97-AF65-F5344CB8AC3E}">
        <p14:creationId xmlns:p14="http://schemas.microsoft.com/office/powerpoint/2010/main" val="3809473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ECFBB-098B-CC00-4B8C-CAA8E905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40F1DD2F-7CB0-26CB-C474-2EC6B109D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068393"/>
              </p:ext>
            </p:extLst>
          </p:nvPr>
        </p:nvGraphicFramePr>
        <p:xfrm>
          <a:off x="646112" y="1581947"/>
          <a:ext cx="10899775" cy="434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C6111AA-C3C3-EEAB-4987-2568722323B6}"/>
              </a:ext>
            </a:extLst>
          </p:cNvPr>
          <p:cNvSpPr txBox="1">
            <a:spLocks/>
          </p:cNvSpPr>
          <p:nvPr/>
        </p:nvSpPr>
        <p:spPr>
          <a:xfrm>
            <a:off x="646112" y="3255948"/>
            <a:ext cx="2652565" cy="1760433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:$</a:t>
            </a:r>
            <a:r>
              <a:rPr lang="en-US" sz="1600" dirty="0" err="1"/>
              <a:t>User.Name</a:t>
            </a:r>
            <a:r>
              <a:rPr lang="en-US" sz="1600" dirty="0"/>
              <a:t> for identity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Multiple Data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SQL Variables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Fields Validation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084D4E85-9BA0-A051-F863-5F499CA6C435}"/>
              </a:ext>
            </a:extLst>
          </p:cNvPr>
          <p:cNvSpPr txBox="1">
            <a:spLocks/>
          </p:cNvSpPr>
          <p:nvPr/>
        </p:nvSpPr>
        <p:spPr>
          <a:xfrm>
            <a:off x="3400704" y="3271615"/>
            <a:ext cx="2652565" cy="1760433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INSERT with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Email notification within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Error Handling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2ECFEC71-7C51-B5E8-0ACA-32B5C58E1827}"/>
              </a:ext>
            </a:extLst>
          </p:cNvPr>
          <p:cNvSpPr txBox="1">
            <a:spLocks/>
          </p:cNvSpPr>
          <p:nvPr/>
        </p:nvSpPr>
        <p:spPr>
          <a:xfrm>
            <a:off x="6147274" y="3255947"/>
            <a:ext cx="2652565" cy="1760433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Approvers from Banner </a:t>
            </a:r>
            <a:br>
              <a:rPr lang="en-US" sz="1600" dirty="0"/>
            </a:br>
            <a:r>
              <a:rPr lang="en-US" sz="1600" dirty="0"/>
              <a:t>(e.g. NTRRQUE, NBAJQUE, NBAPOSN)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B485885-3B06-EC75-76B8-EE64527E9593}"/>
              </a:ext>
            </a:extLst>
          </p:cNvPr>
          <p:cNvSpPr txBox="1">
            <a:spLocks/>
          </p:cNvSpPr>
          <p:nvPr/>
        </p:nvSpPr>
        <p:spPr>
          <a:xfrm>
            <a:off x="8906139" y="3254523"/>
            <a:ext cx="2652565" cy="1760433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Approval SQL function to UPDATE database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Email notifications within function</a:t>
            </a:r>
          </a:p>
        </p:txBody>
      </p:sp>
      <p:pic>
        <p:nvPicPr>
          <p:cNvPr id="7" name="Picture 6" descr="A person in a garment&#10;&#10;AI-generated content may be incorrect.">
            <a:extLst>
              <a:ext uri="{FF2B5EF4-FFF2-40B4-BE49-F238E27FC236}">
                <a16:creationId xmlns:a16="http://schemas.microsoft.com/office/drawing/2014/main" id="{11E99EFB-5659-A6ED-145C-9FFB1B7341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93" y="1783860"/>
            <a:ext cx="959630" cy="11920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1ECF534-53BD-102D-9874-30E786B3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Electronic Forms Process</a:t>
            </a:r>
          </a:p>
        </p:txBody>
      </p:sp>
      <p:pic>
        <p:nvPicPr>
          <p:cNvPr id="9" name="Picture 6" descr="Pin page">
            <a:extLst>
              <a:ext uri="{FF2B5EF4-FFF2-40B4-BE49-F238E27FC236}">
                <a16:creationId xmlns:a16="http://schemas.microsoft.com/office/drawing/2014/main" id="{6397B486-8BFE-893E-1713-536E8F50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283" y1="32645" x2="55978" y2="31651"/>
                        <a14:foregroundMark x1="45788" y1="77752" x2="50543" y2="78440"/>
                        <a14:foregroundMark x1="86549" y1="71254" x2="74728" y2="68196"/>
                        <a14:foregroundMark x1="11957" y1="67049" x2="18478" y2="63456"/>
                        <a14:backgroundMark x1="39674" y1="81804" x2="36685" y2="75994"/>
                        <a14:backgroundMark x1="40625" y1="74618" x2="42799" y2="89297"/>
                        <a14:backgroundMark x1="55435" y1="82187" x2="57880" y2="80122"/>
                        <a14:backgroundMark x1="83832" y1="89297" x2="80435" y2="82187"/>
                        <a14:backgroundMark x1="80435" y1="82187" x2="81386" y2="81804"/>
                        <a14:backgroundMark x1="81114" y1="84862" x2="81658" y2="80810"/>
                        <a14:backgroundMark x1="79348" y1="85856" x2="79212" y2="80657"/>
                        <a14:backgroundMark x1="42663" y1="76147" x2="36413" y2="75382"/>
                        <a14:backgroundMark x1="41848" y1="74847" x2="36413" y2="75306"/>
                        <a14:backgroundMark x1="40897" y1="74006" x2="35734" y2="75153"/>
                        <a14:backgroundMark x1="60598" y1="83639" x2="55163" y2="79740"/>
                        <a14:backgroundMark x1="84103" y1="81804" x2="88995" y2="76682"/>
                        <a14:backgroundMark x1="87228" y1="80275" x2="90217" y2="75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83" y="1189637"/>
            <a:ext cx="966702" cy="17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aptain Marvel sits on throne | Stable Diffusion Online">
            <a:extLst>
              <a:ext uri="{FF2B5EF4-FFF2-40B4-BE49-F238E27FC236}">
                <a16:creationId xmlns:a16="http://schemas.microsoft.com/office/drawing/2014/main" id="{E6689069-4787-CB07-6035-30087901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1270" y1="29297" x2="50293" y2="19043"/>
                        <a14:foregroundMark x1="47461" y1="16406" x2="54395" y2="17969"/>
                        <a14:foregroundMark x1="54395" y1="17969" x2="54492" y2="18164"/>
                        <a14:foregroundMark x1="49414" y1="15039" x2="54785" y2="19922"/>
                        <a14:foregroundMark x1="54785" y1="19922" x2="55176" y2="22656"/>
                        <a14:foregroundMark x1="55957" y1="29297" x2="59277" y2="31348"/>
                        <a14:foregroundMark x1="55566" y1="23438" x2="55371" y2="17871"/>
                        <a14:foregroundMark x1="32910" y1="70508" x2="37402" y2="78223"/>
                        <a14:foregroundMark x1="37891" y1="82129" x2="33789" y2="88477"/>
                        <a14:foregroundMark x1="37109" y1="87598" x2="40820" y2="80859"/>
                        <a14:foregroundMark x1="66797" y1="87109" x2="70508" y2="89844"/>
                        <a14:backgroundMark x1="28906" y1="17676" x2="24707" y2="79883"/>
                        <a14:backgroundMark x1="40234" y1="17188" x2="31250" y2="43359"/>
                        <a14:backgroundMark x1="31250" y1="43359" x2="32520" y2="54688"/>
                        <a14:backgroundMark x1="32227" y1="21680" x2="38379" y2="13379"/>
                        <a14:backgroundMark x1="38379" y1="13379" x2="55078" y2="12402"/>
                        <a14:backgroundMark x1="55078" y1="12402" x2="66992" y2="16992"/>
                        <a14:backgroundMark x1="66992" y1="16992" x2="77246" y2="81543"/>
                        <a14:backgroundMark x1="60547" y1="25684" x2="66504" y2="29980"/>
                        <a14:backgroundMark x1="67676" y1="32617" x2="67871" y2="38184"/>
                        <a14:backgroundMark x1="70508" y1="43652" x2="67871" y2="53906"/>
                        <a14:backgroundMark x1="67480" y1="55273" x2="69629" y2="41211"/>
                        <a14:backgroundMark x1="60449" y1="50977" x2="60254" y2="47363"/>
                        <a14:backgroundMark x1="42480" y1="51367" x2="41992" y2="47461"/>
                        <a14:backgroundMark x1="43164" y1="51953" x2="43066" y2="49414"/>
                        <a14:backgroundMark x1="61133" y1="70313" x2="55273" y2="75684"/>
                        <a14:backgroundMark x1="55273" y1="75684" x2="49316" y2="86914"/>
                        <a14:backgroundMark x1="57227" y1="92090" x2="54004" y2="82617"/>
                        <a14:backgroundMark x1="54004" y1="82617" x2="46094" y2="71289"/>
                        <a14:backgroundMark x1="46094" y1="71289" x2="44434" y2="69824"/>
                        <a14:backgroundMark x1="55273" y1="69629" x2="48730" y2="73145"/>
                        <a14:backgroundMark x1="48730" y1="73145" x2="42480" y2="83203"/>
                        <a14:backgroundMark x1="42480" y1="83203" x2="43066" y2="88086"/>
                        <a14:backgroundMark x1="40820" y1="69434" x2="60938" y2="68164"/>
                        <a14:backgroundMark x1="60840" y1="73926" x2="55957" y2="67480"/>
                        <a14:backgroundMark x1="55957" y1="67480" x2="41016" y2="67480"/>
                        <a14:backgroundMark x1="61621" y1="73047" x2="50293" y2="67578"/>
                        <a14:backgroundMark x1="50293" y1="67578" x2="38379" y2="67188"/>
                        <a14:backgroundMark x1="61816" y1="73926" x2="63770" y2="67090"/>
                        <a14:backgroundMark x1="63770" y1="67090" x2="56250" y2="69043"/>
                        <a14:backgroundMark x1="56250" y1="69043" x2="56152" y2="69141"/>
                        <a14:backgroundMark x1="31152" y1="73242" x2="32813" y2="82227"/>
                        <a14:backgroundMark x1="32813" y1="82227" x2="32813" y2="82227"/>
                        <a14:backgroundMark x1="69336" y1="83496" x2="69434" y2="76953"/>
                        <a14:backgroundMark x1="68359" y1="80664" x2="67871" y2="74707"/>
                        <a14:backgroundMark x1="48926" y1="12891" x2="59766" y2="17578"/>
                        <a14:backgroundMark x1="59766" y1="17578" x2="59961" y2="24414"/>
                        <a14:backgroundMark x1="51367" y1="13770" x2="48438" y2="13574"/>
                        <a14:backgroundMark x1="50586" y1="14160" x2="47754" y2="14551"/>
                        <a14:backgroundMark x1="56833" y1="22421" x2="58789" y2="14746"/>
                        <a14:backgroundMark x1="56250" y1="24707" x2="56824" y2="22454"/>
                        <a14:backgroundMark x1="58789" y1="14746" x2="58789" y2="14746"/>
                        <a14:backgroundMark x1="55957" y1="26660" x2="55957" y2="22656"/>
                        <a14:backgroundMark x1="41699" y1="29980" x2="46094" y2="26660"/>
                        <a14:backgroundMark x1="56934" y1="22656" x2="56250" y2="20410"/>
                        <a14:backgroundMark x1="66113" y1="54590" x2="67090" y2="54297"/>
                        <a14:backgroundMark x1="34277" y1="51270" x2="34961" y2="51074"/>
                        <a14:backgroundMark x1="31641" y1="57227" x2="33203" y2="56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14" y="1427993"/>
            <a:ext cx="1581947" cy="158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Mantis and her empathic abilities - Guardians of the Galaxy Vol.2">
            <a:extLst>
              <a:ext uri="{FF2B5EF4-FFF2-40B4-BE49-F238E27FC236}">
                <a16:creationId xmlns:a16="http://schemas.microsoft.com/office/drawing/2014/main" id="{93298027-4C35-E6DC-E903-7B5B7A7BD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58125" y1="26111" x2="58198" y2="24974"/>
                        <a14:foregroundMark x1="57500" y1="32083" x2="57656" y2="28750"/>
                        <a14:foregroundMark x1="62266" y1="42083" x2="62891" y2="42500"/>
                        <a14:foregroundMark x1="53047" y1="41944" x2="53281" y2="41111"/>
                        <a14:foregroundMark x1="68359" y1="62639" x2="69297" y2="63472"/>
                        <a14:foregroundMark x1="56875" y1="25833" x2="58281" y2="25556"/>
                        <a14:foregroundMark x1="57042" y1="26192" x2="59531" y2="24444"/>
                        <a14:foregroundMark x1="56484" y1="26667" x2="58203" y2="24306"/>
                        <a14:foregroundMark x1="56484" y1="25972" x2="57344" y2="24722"/>
                        <a14:foregroundMark x1="56328" y1="26806" x2="58984" y2="24306"/>
                        <a14:backgroundMark x1="14688" y1="68889" x2="25156" y2="43194"/>
                        <a14:backgroundMark x1="25156" y1="43194" x2="40781" y2="43056"/>
                        <a14:backgroundMark x1="40781" y1="43056" x2="46016" y2="62500"/>
                        <a14:backgroundMark x1="46016" y1="62500" x2="47578" y2="23611"/>
                        <a14:backgroundMark x1="40000" y1="15417" x2="31172" y2="24722"/>
                        <a14:backgroundMark x1="31172" y1="24722" x2="34844" y2="65972"/>
                        <a14:backgroundMark x1="34844" y1="65972" x2="38359" y2="62222"/>
                        <a14:backgroundMark x1="38359" y1="62222" x2="20391" y2="8194"/>
                        <a14:backgroundMark x1="20391" y1="8194" x2="19063" y2="8056"/>
                        <a14:backgroundMark x1="36484" y1="59583" x2="36016" y2="68611"/>
                        <a14:backgroundMark x1="36016" y1="68611" x2="24219" y2="77917"/>
                        <a14:backgroundMark x1="24219" y1="77917" x2="21094" y2="35556"/>
                        <a14:backgroundMark x1="21094" y1="35556" x2="13281" y2="76944"/>
                        <a14:backgroundMark x1="13281" y1="76944" x2="14063" y2="78750"/>
                        <a14:backgroundMark x1="47266" y1="32222" x2="50469" y2="22917"/>
                        <a14:backgroundMark x1="50469" y1="22917" x2="64844" y2="12222"/>
                        <a14:backgroundMark x1="64844" y1="12222" x2="77969" y2="25139"/>
                        <a14:backgroundMark x1="77969" y1="25139" x2="82422" y2="33333"/>
                        <a14:backgroundMark x1="82422" y1="33333" x2="75781" y2="64861"/>
                        <a14:backgroundMark x1="75781" y1="64861" x2="70000" y2="76944"/>
                        <a14:backgroundMark x1="70000" y1="76944" x2="65781" y2="74583"/>
                        <a14:backgroundMark x1="65781" y1="74583" x2="65078" y2="71389"/>
                        <a14:backgroundMark x1="41953" y1="74444" x2="36094" y2="79722"/>
                        <a14:backgroundMark x1="36094" y1="79722" x2="48750" y2="74444"/>
                        <a14:backgroundMark x1="48750" y1="74444" x2="51484" y2="84583"/>
                        <a14:backgroundMark x1="51484" y1="84583" x2="51563" y2="85694"/>
                        <a14:backgroundMark x1="76406" y1="62222" x2="71016" y2="30139"/>
                        <a14:backgroundMark x1="71016" y1="30139" x2="71094" y2="27778"/>
                        <a14:backgroundMark x1="54375" y1="47639" x2="54375" y2="47639"/>
                        <a14:backgroundMark x1="61406" y1="48889" x2="61406" y2="48889"/>
                        <a14:backgroundMark x1="57560" y1="22784" x2="57422" y2="19583"/>
                        <a14:backgroundMark x1="59168" y1="22555" x2="59219" y2="20278"/>
                        <a14:backgroundMark x1="58451" y1="21697" x2="59297" y2="21250"/>
                        <a14:backgroundMark x1="57533" y1="22183" x2="58435" y2="21706"/>
                        <a14:backgroundMark x1="56406" y1="22778" x2="58491" y2="21676"/>
                        <a14:backgroundMark x1="55625" y1="25417" x2="56641" y2="20000"/>
                        <a14:backgroundMark x1="55937" y1="25417" x2="56331" y2="25129"/>
                        <a14:backgroundMark x1="57067" y1="22788" x2="55156" y2="22222"/>
                        <a14:backgroundMark x1="57485" y1="24156" x2="58125" y2="23056"/>
                        <a14:backgroundMark x1="55781" y1="27083" x2="56527" y2="25801"/>
                        <a14:backgroundMark x1="58125" y1="23056" x2="58125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57" t="22670" r="29181" b="10787"/>
          <a:stretch/>
        </p:blipFill>
        <p:spPr bwMode="auto">
          <a:xfrm>
            <a:off x="6434728" y="1650384"/>
            <a:ext cx="852161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866BA7-A3CF-8846-861E-E1D9BB00D0DE}"/>
              </a:ext>
            </a:extLst>
          </p:cNvPr>
          <p:cNvSpPr txBox="1"/>
          <p:nvPr/>
        </p:nvSpPr>
        <p:spPr>
          <a:xfrm>
            <a:off x="-17061" y="43295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electronic forms ]</a:t>
            </a:r>
          </a:p>
        </p:txBody>
      </p:sp>
    </p:spTree>
    <p:extLst>
      <p:ext uri="{BB962C8B-B14F-4D97-AF65-F5344CB8AC3E}">
        <p14:creationId xmlns:p14="http://schemas.microsoft.com/office/powerpoint/2010/main" val="253460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F4ADFC-D407-D8ED-78B4-650E5A63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808D2-25C4-BD04-9F02-D78A90D40E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spcCol="457200">
            <a:normAutofit/>
          </a:bodyPr>
          <a:lstStyle/>
          <a:p>
            <a:r>
              <a:rPr lang="en-US" dirty="0"/>
              <a:t> </a:t>
            </a:r>
          </a:p>
          <a:p>
            <a:r>
              <a:rPr lang="en-US" dirty="0" err="1"/>
              <a:t>Datablocks</a:t>
            </a:r>
            <a:r>
              <a:rPr lang="en-US" dirty="0"/>
              <a:t> &amp; APIS</a:t>
            </a:r>
          </a:p>
          <a:p>
            <a:r>
              <a:rPr lang="en-US" dirty="0"/>
              <a:t>Web Viewer</a:t>
            </a:r>
          </a:p>
          <a:p>
            <a:r>
              <a:rPr lang="en-US" dirty="0"/>
              <a:t>Reports &amp; Schedules</a:t>
            </a:r>
          </a:p>
          <a:p>
            <a:r>
              <a:rPr lang="en-US" dirty="0"/>
              <a:t>Electronic Forms</a:t>
            </a:r>
          </a:p>
          <a:p>
            <a:r>
              <a:rPr lang="en-US" dirty="0"/>
              <a:t>MAPS Security</a:t>
            </a:r>
          </a:p>
          <a:p>
            <a:r>
              <a:rPr lang="en-US" dirty="0"/>
              <a:t>SQL</a:t>
            </a:r>
          </a:p>
          <a:p>
            <a:r>
              <a:rPr lang="en-US" dirty="0"/>
              <a:t>Questions?</a:t>
            </a:r>
          </a:p>
          <a:p>
            <a:r>
              <a:rPr lang="en-US" dirty="0"/>
              <a:t>Thank you</a:t>
            </a:r>
          </a:p>
        </p:txBody>
      </p:sp>
      <p:pic>
        <p:nvPicPr>
          <p:cNvPr id="3" name="Graphic 2" descr="Camera with solid fill">
            <a:extLst>
              <a:ext uri="{FF2B5EF4-FFF2-40B4-BE49-F238E27FC236}">
                <a16:creationId xmlns:a16="http://schemas.microsoft.com/office/drawing/2014/main" id="{966CB189-7FD8-4C3E-2E4C-AF3141845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41843" y="2068685"/>
            <a:ext cx="614880" cy="61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0DE4D-BBED-C26A-4807-1B1C22CD9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78FDD-A8FB-CDE1-CB93-B8916E2F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Security</a:t>
            </a:r>
          </a:p>
        </p:txBody>
      </p:sp>
    </p:spTree>
    <p:extLst>
      <p:ext uri="{BB962C8B-B14F-4D97-AF65-F5344CB8AC3E}">
        <p14:creationId xmlns:p14="http://schemas.microsoft.com/office/powerpoint/2010/main" val="211166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3BE4-8C79-0C0B-D4A5-9117575EA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Groups / Users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C2856C-488B-930C-3EAD-B2B4BD8ED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416" y="4175237"/>
            <a:ext cx="4123809" cy="1819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039EE-49EE-A336-FAB6-4B7B98CE5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195" y="1949024"/>
            <a:ext cx="4295238" cy="2447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20787BD-E910-9951-5D4A-3450F644D216}"/>
              </a:ext>
            </a:extLst>
          </p:cNvPr>
          <p:cNvSpPr txBox="1">
            <a:spLocks/>
          </p:cNvSpPr>
          <p:nvPr/>
        </p:nvSpPr>
        <p:spPr>
          <a:xfrm>
            <a:off x="2509528" y="3712389"/>
            <a:ext cx="2253792" cy="49659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AD Groups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EC8080C-21DD-52B1-720C-FE1D66D851E7}"/>
              </a:ext>
            </a:extLst>
          </p:cNvPr>
          <p:cNvSpPr txBox="1">
            <a:spLocks/>
          </p:cNvSpPr>
          <p:nvPr/>
        </p:nvSpPr>
        <p:spPr>
          <a:xfrm>
            <a:off x="7383720" y="1452426"/>
            <a:ext cx="3932237" cy="82627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MAPS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2CF740-12C0-3EC0-CF6A-280BFABBEE93}"/>
              </a:ext>
            </a:extLst>
          </p:cNvPr>
          <p:cNvSpPr txBox="1">
            <a:spLocks/>
          </p:cNvSpPr>
          <p:nvPr/>
        </p:nvSpPr>
        <p:spPr>
          <a:xfrm>
            <a:off x="396167" y="1601521"/>
            <a:ext cx="1747887" cy="495867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AD Users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B635D58-91D3-DA6B-61A3-96F5C9AD2B9E}"/>
              </a:ext>
            </a:extLst>
          </p:cNvPr>
          <p:cNvCxnSpPr>
            <a:cxnSpLocks/>
            <a:endCxn id="8" idx="1"/>
          </p:cNvCxnSpPr>
          <p:nvPr/>
        </p:nvCxnSpPr>
        <p:spPr>
          <a:xfrm rot="16200000" flipH="1">
            <a:off x="1581643" y="3964987"/>
            <a:ext cx="1701581" cy="537965"/>
          </a:xfrm>
          <a:prstGeom prst="bentConnector2">
            <a:avLst/>
          </a:prstGeom>
          <a:ln w="38100">
            <a:solidFill>
              <a:srgbClr val="FF8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Avengers Infinity War 1 transparent by apocalipse234 on DeviantArt">
            <a:extLst>
              <a:ext uri="{FF2B5EF4-FFF2-40B4-BE49-F238E27FC236}">
                <a16:creationId xmlns:a16="http://schemas.microsoft.com/office/drawing/2014/main" id="{3E604667-62EC-434D-4CB4-82929D46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167" y="2019897"/>
            <a:ext cx="3534568" cy="19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6D286A-D9C5-564E-31AD-D6AFE19F8AF8}"/>
              </a:ext>
            </a:extLst>
          </p:cNvPr>
          <p:cNvSpPr/>
          <p:nvPr/>
        </p:nvSpPr>
        <p:spPr>
          <a:xfrm>
            <a:off x="396167" y="2019897"/>
            <a:ext cx="3534568" cy="1363283"/>
          </a:xfrm>
          <a:prstGeom prst="rect">
            <a:avLst/>
          </a:prstGeom>
          <a:noFill/>
          <a:ln w="76200">
            <a:solidFill>
              <a:srgbClr val="FFCD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96EB7DC3-09D5-B7AA-ABB3-971AAE19103D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6825225" y="3172834"/>
            <a:ext cx="695970" cy="1911927"/>
          </a:xfrm>
          <a:prstGeom prst="bentConnector3">
            <a:avLst>
              <a:gd name="adj1" fmla="val 50000"/>
            </a:avLst>
          </a:prstGeom>
          <a:ln w="38100">
            <a:solidFill>
              <a:srgbClr val="FF82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0CC0D5-C53D-8572-9C5F-3CF2111AF7FA}"/>
              </a:ext>
            </a:extLst>
          </p:cNvPr>
          <p:cNvSpPr txBox="1"/>
          <p:nvPr/>
        </p:nvSpPr>
        <p:spPr>
          <a:xfrm>
            <a:off x="-17061" y="43295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maps security ]</a:t>
            </a:r>
          </a:p>
        </p:txBody>
      </p:sp>
    </p:spTree>
    <p:extLst>
      <p:ext uri="{BB962C8B-B14F-4D97-AF65-F5344CB8AC3E}">
        <p14:creationId xmlns:p14="http://schemas.microsoft.com/office/powerpoint/2010/main" val="3429827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B6230-36DF-8EB6-E69A-C94065393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549A-9486-17CE-DECC-F8D66099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Groups / Users</a:t>
            </a:r>
          </a:p>
        </p:txBody>
      </p:sp>
      <p:pic>
        <p:nvPicPr>
          <p:cNvPr id="3084" name="Picture 12" descr="Thor PNG Transparent Images Free Download - Pngfre">
            <a:extLst>
              <a:ext uri="{FF2B5EF4-FFF2-40B4-BE49-F238E27FC236}">
                <a16:creationId xmlns:a16="http://schemas.microsoft.com/office/drawing/2014/main" id="{6DC65D91-2702-14BB-F174-3420082B8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5486" flipH="1">
            <a:off x="9890113" y="4502602"/>
            <a:ext cx="1856445" cy="18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EBADF0-0369-1DFD-27FB-3DC4EA81C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377" y="1690688"/>
            <a:ext cx="5034509" cy="4182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95AD04B-9432-D352-058F-85D49FA3A06C}"/>
              </a:ext>
            </a:extLst>
          </p:cNvPr>
          <p:cNvSpPr txBox="1">
            <a:spLocks/>
          </p:cNvSpPr>
          <p:nvPr/>
        </p:nvSpPr>
        <p:spPr>
          <a:xfrm>
            <a:off x="7423151" y="2130385"/>
            <a:ext cx="3932237" cy="82627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Before: </a:t>
            </a:r>
            <a:br>
              <a:rPr lang="en-US" dirty="0"/>
            </a:br>
            <a:r>
              <a:rPr lang="en-US" dirty="0"/>
              <a:t>300+ MAPS users</a:t>
            </a:r>
          </a:p>
          <a:p>
            <a:r>
              <a:rPr lang="en-US" dirty="0"/>
              <a:t>After:</a:t>
            </a:r>
            <a:br>
              <a:rPr lang="en-US" dirty="0"/>
            </a:br>
            <a:r>
              <a:rPr lang="en-US" dirty="0"/>
              <a:t>&lt; 40 MAPS users</a:t>
            </a:r>
          </a:p>
          <a:p>
            <a:r>
              <a:rPr lang="en-US" dirty="0"/>
              <a:t> User provision automatic vs manual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722AD-19DF-EA47-2CDE-4E78615C65E6}"/>
              </a:ext>
            </a:extLst>
          </p:cNvPr>
          <p:cNvSpPr txBox="1"/>
          <p:nvPr/>
        </p:nvSpPr>
        <p:spPr>
          <a:xfrm>
            <a:off x="-17061" y="43295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maps security ]</a:t>
            </a:r>
          </a:p>
        </p:txBody>
      </p:sp>
    </p:spTree>
    <p:extLst>
      <p:ext uri="{BB962C8B-B14F-4D97-AF65-F5344CB8AC3E}">
        <p14:creationId xmlns:p14="http://schemas.microsoft.com/office/powerpoint/2010/main" val="3769431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5C422-69B5-145F-B23D-7D612E50E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E565-F1AA-D1B6-85B4-CDFD9AE3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</a:t>
            </a:r>
          </a:p>
        </p:txBody>
      </p:sp>
    </p:spTree>
    <p:extLst>
      <p:ext uri="{BB962C8B-B14F-4D97-AF65-F5344CB8AC3E}">
        <p14:creationId xmlns:p14="http://schemas.microsoft.com/office/powerpoint/2010/main" val="1717881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2112B36F-076C-48C6-BDE4-92FC037DA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910" y="1690688"/>
            <a:ext cx="10710179" cy="3825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75EB20C-CCE4-555A-997B-68C3DE1FD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HTML Tables with SQL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12C63C-BBE2-D9F4-9F48-B8410C8BA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Output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CCD00D-C3CF-9F87-5C45-C2C464E97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C9889-4364-3415-1E2B-DADE7572B0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7582" y="2755063"/>
            <a:ext cx="5541070" cy="1979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860D12E-8FB9-1905-22BE-AE4B6F31CE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93348" y="2616351"/>
            <a:ext cx="3961905" cy="240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6" name="Picture 2" descr="EXO-7 Falcon | Marvel Cinematic Universe Wiki | Fandom">
            <a:extLst>
              <a:ext uri="{FF2B5EF4-FFF2-40B4-BE49-F238E27FC236}">
                <a16:creationId xmlns:a16="http://schemas.microsoft.com/office/drawing/2014/main" id="{E6656B63-BB74-6B31-8C8F-D2A9FEED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2527">
            <a:off x="3534657" y="5753100"/>
            <a:ext cx="1969191" cy="9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2B1573-CB69-3FBA-EBCA-058AFC13FD83}"/>
              </a:ext>
            </a:extLst>
          </p:cNvPr>
          <p:cNvSpPr txBox="1"/>
          <p:nvPr/>
        </p:nvSpPr>
        <p:spPr>
          <a:xfrm>
            <a:off x="-17061" y="43295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sql</a:t>
            </a:r>
            <a:r>
              <a:rPr lang="en-US" dirty="0"/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348850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9A6B1D6-ECDC-472E-70C1-4EB46105B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SQL Clause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23A6B2-2FF8-0072-B338-A1E3AF8F6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8962" y="1690688"/>
            <a:ext cx="3327366" cy="597604"/>
          </a:xfrm>
        </p:spPr>
        <p:txBody>
          <a:bodyPr/>
          <a:lstStyle/>
          <a:p>
            <a:r>
              <a:rPr lang="en-US" dirty="0"/>
              <a:t>Syntax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D51A6EB-C407-9FD2-F575-811F51AB01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9242" y="1690688"/>
            <a:ext cx="3327366" cy="597604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D7F7890-6BE5-D94E-C38E-2F34559C1CB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242" y="2533426"/>
            <a:ext cx="3327366" cy="3485573"/>
          </a:xfrm>
        </p:spPr>
        <p:txBody>
          <a:bodyPr/>
          <a:lstStyle/>
          <a:p>
            <a:r>
              <a:rPr lang="en-US" dirty="0"/>
              <a:t>Simplifying complex queries</a:t>
            </a:r>
          </a:p>
          <a:p>
            <a:r>
              <a:rPr lang="en-US" dirty="0"/>
              <a:t>Enhancing query readability and maintainability</a:t>
            </a:r>
          </a:p>
          <a:p>
            <a:r>
              <a:rPr lang="en-US" dirty="0"/>
              <a:t>Avoids redundant code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8E77D1-1F2E-9631-DB5A-690E60BC0B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3331" y="1690688"/>
            <a:ext cx="3327366" cy="597604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302DEC-C929-58DC-2794-15F58763A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471" y="2505412"/>
            <a:ext cx="2621071" cy="1030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B3954-EF49-5152-ADE0-1DA99881B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446" y="2434596"/>
            <a:ext cx="4595137" cy="1989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Brie Larson Shares Intense Training Video For 'The Marvels' — CultureSlate">
            <a:extLst>
              <a:ext uri="{FF2B5EF4-FFF2-40B4-BE49-F238E27FC236}">
                <a16:creationId xmlns:a16="http://schemas.microsoft.com/office/drawing/2014/main" id="{4CACCD0B-787C-43AB-C532-3459DF7F2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3333" l="10000" r="90000">
                        <a14:foregroundMark x1="50391" y1="51806" x2="41563" y2="88333"/>
                        <a14:foregroundMark x1="47344" y1="17639" x2="45391" y2="23194"/>
                        <a14:foregroundMark x1="40156" y1="93194" x2="41250" y2="90000"/>
                        <a14:foregroundMark x1="57344" y1="93333" x2="56953" y2="89167"/>
                        <a14:backgroundMark x1="40156" y1="24583" x2="39453" y2="66528"/>
                        <a14:backgroundMark x1="59062" y1="31389" x2="62656" y2="61250"/>
                        <a14:backgroundMark x1="50938" y1="83889" x2="50859" y2="68472"/>
                        <a14:backgroundMark x1="44922" y1="50694" x2="46563" y2="40694"/>
                        <a14:backgroundMark x1="46563" y1="40694" x2="46484" y2="39861"/>
                        <a14:backgroundMark x1="55234" y1="50694" x2="54219" y2="42222"/>
                        <a14:backgroundMark x1="60781" y1="68194" x2="64609" y2="89583"/>
                        <a14:backgroundMark x1="44609" y1="22917" x2="45781" y2="1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5" t="11806" r="39986" b="4027"/>
          <a:stretch/>
        </p:blipFill>
        <p:spPr bwMode="auto">
          <a:xfrm>
            <a:off x="4986817" y="4787900"/>
            <a:ext cx="843414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A2DEE4-18EF-7640-1B21-8894B6B667B8}"/>
              </a:ext>
            </a:extLst>
          </p:cNvPr>
          <p:cNvSpPr txBox="1"/>
          <p:nvPr/>
        </p:nvSpPr>
        <p:spPr>
          <a:xfrm>
            <a:off x="-17061" y="43295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sql</a:t>
            </a:r>
            <a:r>
              <a:rPr lang="en-US" dirty="0"/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3568922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0C3EB-BDBC-0EE6-455A-EF1F7F96B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A9ECC72-B7CB-B256-C775-139946DD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SQL Clause </a:t>
            </a:r>
            <a:r>
              <a:rPr lang="en-US" dirty="0">
                <a:solidFill>
                  <a:srgbClr val="FB498F"/>
                </a:solidFill>
              </a:rPr>
              <a:t>+ hint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5F1D1B2D-5DA5-F12C-AAB4-8E78E554E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90688"/>
            <a:ext cx="98123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MATERIALIZE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– Forces Oracle to store the results (prevents multiple scans).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10974BD-D5DF-3BFB-621C-54056C65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65" y="2457057"/>
            <a:ext cx="8830203" cy="2272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1839715-64A7-5145-F249-C1EFFE4DB358}"/>
              </a:ext>
            </a:extLst>
          </p:cNvPr>
          <p:cNvCxnSpPr/>
          <p:nvPr/>
        </p:nvCxnSpPr>
        <p:spPr>
          <a:xfrm>
            <a:off x="1865376" y="2020824"/>
            <a:ext cx="1271016" cy="6949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83673A1-C841-0229-DDC3-AD20D8617736}"/>
              </a:ext>
            </a:extLst>
          </p:cNvPr>
          <p:cNvSpPr txBox="1"/>
          <p:nvPr/>
        </p:nvSpPr>
        <p:spPr>
          <a:xfrm>
            <a:off x="1200765" y="5003215"/>
            <a:ext cx="40204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SELECT IVC_GET_NTH_TERM(1) AS TERM FROM DUAL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64768D-3310-5897-3FD9-B6A24ABF63AE}"/>
              </a:ext>
            </a:extLst>
          </p:cNvPr>
          <p:cNvSpPr txBox="1"/>
          <p:nvPr/>
        </p:nvSpPr>
        <p:spPr>
          <a:xfrm>
            <a:off x="1200765" y="5280214"/>
            <a:ext cx="6099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SELECT </a:t>
            </a:r>
            <a:r>
              <a:rPr lang="en-US" sz="1200" b="1" dirty="0">
                <a:solidFill>
                  <a:srgbClr val="FB498F"/>
                </a:solidFill>
              </a:rPr>
              <a:t>/*+ materialize */</a:t>
            </a:r>
            <a:r>
              <a:rPr lang="en-US" sz="1200" dirty="0"/>
              <a:t> IVC_GET_NTH_TERM(1) AS TERM FROM DUAL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41CC99-8CC1-975F-B5FA-0458BA359FE4}"/>
              </a:ext>
            </a:extLst>
          </p:cNvPr>
          <p:cNvCxnSpPr>
            <a:cxnSpLocks/>
          </p:cNvCxnSpPr>
          <p:nvPr/>
        </p:nvCxnSpPr>
        <p:spPr>
          <a:xfrm>
            <a:off x="5184648" y="5120956"/>
            <a:ext cx="2459736" cy="2180"/>
          </a:xfrm>
          <a:prstGeom prst="straightConnector1">
            <a:avLst/>
          </a:prstGeom>
          <a:ln w="38100">
            <a:solidFill>
              <a:srgbClr val="FFCD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4C4110-DF32-F724-2967-D2AD8598FC2E}"/>
              </a:ext>
            </a:extLst>
          </p:cNvPr>
          <p:cNvCxnSpPr>
            <a:cxnSpLocks/>
          </p:cNvCxnSpPr>
          <p:nvPr/>
        </p:nvCxnSpPr>
        <p:spPr>
          <a:xfrm>
            <a:off x="6562344" y="5418713"/>
            <a:ext cx="1082040" cy="0"/>
          </a:xfrm>
          <a:prstGeom prst="straightConnector1">
            <a:avLst/>
          </a:prstGeom>
          <a:ln w="38100">
            <a:solidFill>
              <a:srgbClr val="FFCD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8C48BF-1477-33E9-C780-DBD6C0DF85B5}"/>
              </a:ext>
            </a:extLst>
          </p:cNvPr>
          <p:cNvSpPr txBox="1"/>
          <p:nvPr/>
        </p:nvSpPr>
        <p:spPr>
          <a:xfrm>
            <a:off x="7607808" y="5003215"/>
            <a:ext cx="1527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48 seconds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4C5E00-5CED-F146-0650-E2BC59F18DF8}"/>
              </a:ext>
            </a:extLst>
          </p:cNvPr>
          <p:cNvSpPr txBox="1"/>
          <p:nvPr/>
        </p:nvSpPr>
        <p:spPr>
          <a:xfrm>
            <a:off x="7607808" y="5280214"/>
            <a:ext cx="13624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0.19 seconds</a:t>
            </a:r>
          </a:p>
        </p:txBody>
      </p:sp>
      <p:pic>
        <p:nvPicPr>
          <p:cNvPr id="17410" name="Picture 2" descr="Cardboard People Deadpool Laying Down Life Size Cardboard Cutout Standup -  Deadpool (Film)">
            <a:extLst>
              <a:ext uri="{FF2B5EF4-FFF2-40B4-BE49-F238E27FC236}">
                <a16:creationId xmlns:a16="http://schemas.microsoft.com/office/drawing/2014/main" id="{9ACC719E-6B75-D4B4-9B05-A8C670A2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08" b="89868" l="3468" r="96980">
                        <a14:foregroundMark x1="11857" y1="18062" x2="4251" y2="76652"/>
                        <a14:foregroundMark x1="4251" y1="76652" x2="3579" y2="85022"/>
                        <a14:foregroundMark x1="8725" y1="6608" x2="13758" y2="8370"/>
                        <a14:foregroundMark x1="88814" y1="81057" x2="9698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02" y="1987634"/>
            <a:ext cx="1739992" cy="44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5AD03A-A9AA-3C6C-B866-9F7577679007}"/>
              </a:ext>
            </a:extLst>
          </p:cNvPr>
          <p:cNvSpPr txBox="1"/>
          <p:nvPr/>
        </p:nvSpPr>
        <p:spPr>
          <a:xfrm>
            <a:off x="-17061" y="43295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sql</a:t>
            </a:r>
            <a:r>
              <a:rPr lang="en-US" dirty="0"/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992935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15E8DCA-D8F0-DA9F-6E1D-9BCF1B1B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D245A95-B6E9-2003-8C2D-5B381083C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1313" y="2297260"/>
            <a:ext cx="2054852" cy="2054852"/>
          </a:xfrm>
          <a:prstGeom prst="rect">
            <a:avLst/>
          </a:prstGeom>
        </p:spPr>
      </p:pic>
      <p:pic>
        <p:nvPicPr>
          <p:cNvPr id="7170" name="Picture 2" descr="Deadpool And Wolverine Walk Together Wallpaper,HD Movies Wallpapers,4k  Wallpapers,Images,Backgrounds,Photos and Pictures">
            <a:extLst>
              <a:ext uri="{FF2B5EF4-FFF2-40B4-BE49-F238E27FC236}">
                <a16:creationId xmlns:a16="http://schemas.microsoft.com/office/drawing/2014/main" id="{E094548D-5CE7-49E3-C5C5-D56B0BB89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694" l="10000" r="99427">
                        <a14:foregroundMark x1="58047" y1="19028" x2="60703" y2="73333"/>
                        <a14:foregroundMark x1="58828" y1="17361" x2="57995" y2="31204"/>
                        <a14:foregroundMark x1="57995" y1="31204" x2="52786" y2="40324"/>
                        <a14:foregroundMark x1="52786" y1="40324" x2="51563" y2="57222"/>
                        <a14:foregroundMark x1="99453" y1="13333" x2="99453" y2="13333"/>
                        <a14:foregroundMark x1="39922" y1="18333" x2="41458" y2="47500"/>
                        <a14:foregroundMark x1="41458" y1="47500" x2="41406" y2="47778"/>
                        <a14:foregroundMark x1="32578" y1="53750" x2="35547" y2="35000"/>
                        <a14:foregroundMark x1="52266" y1="57222" x2="53125" y2="65694"/>
                        <a14:foregroundMark x1="67188" y1="56111" x2="66250" y2="66806"/>
                        <a14:foregroundMark x1="40000" y1="47917" x2="37917" y2="68056"/>
                        <a14:foregroundMark x1="37917" y1="68056" x2="39922" y2="84306"/>
                        <a14:foregroundMark x1="61172" y1="90694" x2="61797" y2="8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25" t="11312" r="30077" b="5398"/>
          <a:stretch/>
        </p:blipFill>
        <p:spPr bwMode="auto">
          <a:xfrm>
            <a:off x="7229475" y="3771900"/>
            <a:ext cx="256222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054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96B079-9EE2-8A47-9B63-78BF7FC0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A83EE-86B7-A8FF-D51C-CFBDEFEEA8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Alejandro Aguilar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A0986-EE45-F4E3-B98C-C8ADCADE37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Imperial Valley College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1EA6BB-06FF-28D9-0B6C-2CD50CBFD24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alex.aguilar@imperial.edu</a:t>
            </a:r>
          </a:p>
        </p:txBody>
      </p:sp>
    </p:spTree>
    <p:extLst>
      <p:ext uri="{BB962C8B-B14F-4D97-AF65-F5344CB8AC3E}">
        <p14:creationId xmlns:p14="http://schemas.microsoft.com/office/powerpoint/2010/main" val="1558772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7786-F5AA-F9F8-4304-5C4496B97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Datablocks</a:t>
            </a:r>
            <a:r>
              <a:rPr lang="en-US" dirty="0"/>
              <a:t> &amp; APIs</a:t>
            </a:r>
          </a:p>
        </p:txBody>
      </p:sp>
    </p:spTree>
    <p:extLst>
      <p:ext uri="{BB962C8B-B14F-4D97-AF65-F5344CB8AC3E}">
        <p14:creationId xmlns:p14="http://schemas.microsoft.com/office/powerpoint/2010/main" val="313786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2ADBD-960F-FE7E-E8BF-96A03500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FACCF1-CAAA-0C9E-A91B-654CEDA71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7512" y="83126"/>
            <a:ext cx="4311361" cy="1177493"/>
          </a:xfrm>
        </p:spPr>
        <p:txBody>
          <a:bodyPr/>
          <a:lstStyle/>
          <a:p>
            <a:r>
              <a:rPr lang="en-US" dirty="0"/>
              <a:t>EDIT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B455D-5D75-0C42-E631-B6E80888B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31" y="566493"/>
            <a:ext cx="3431705" cy="1613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77D3D-D9D1-0EE1-FAA8-BA8C6915B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24" y="2488223"/>
            <a:ext cx="7225805" cy="37982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FDB611-0721-11C6-A50D-ACD66548D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014" y="3094891"/>
            <a:ext cx="5546570" cy="154034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66D511-6F2B-2BA6-B7F5-CD3F8828A87B}"/>
              </a:ext>
            </a:extLst>
          </p:cNvPr>
          <p:cNvSpPr/>
          <p:nvPr/>
        </p:nvSpPr>
        <p:spPr>
          <a:xfrm>
            <a:off x="615462" y="3481754"/>
            <a:ext cx="3226776" cy="8792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BB05A2-14A5-AFAC-7DDC-C5466697B5D0}"/>
              </a:ext>
            </a:extLst>
          </p:cNvPr>
          <p:cNvCxnSpPr/>
          <p:nvPr/>
        </p:nvCxnSpPr>
        <p:spPr>
          <a:xfrm flipV="1">
            <a:off x="3842238" y="3094891"/>
            <a:ext cx="2592776" cy="38686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3CCCB8-7D4E-43C6-C549-375DE97C0ABF}"/>
              </a:ext>
            </a:extLst>
          </p:cNvPr>
          <p:cNvCxnSpPr>
            <a:cxnSpLocks/>
          </p:cNvCxnSpPr>
          <p:nvPr/>
        </p:nvCxnSpPr>
        <p:spPr>
          <a:xfrm>
            <a:off x="3842238" y="4360985"/>
            <a:ext cx="2592776" cy="274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2F6987-3029-A5FE-7FDC-FAEC3A7511F6}"/>
              </a:ext>
            </a:extLst>
          </p:cNvPr>
          <p:cNvSpPr/>
          <p:nvPr/>
        </p:nvSpPr>
        <p:spPr>
          <a:xfrm>
            <a:off x="10980994" y="6536149"/>
            <a:ext cx="274075" cy="22848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</a:rPr>
              <a:t>D</a:t>
            </a:r>
          </a:p>
        </p:txBody>
      </p:sp>
      <p:pic>
        <p:nvPicPr>
          <p:cNvPr id="16" name="Picture 15" descr="A person in a garment&#10;&#10;AI-generated content may be incorrect.">
            <a:extLst>
              <a:ext uri="{FF2B5EF4-FFF2-40B4-BE49-F238E27FC236}">
                <a16:creationId xmlns:a16="http://schemas.microsoft.com/office/drawing/2014/main" id="{5AA93533-A995-A211-AB13-3E74F6EBC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43" y="2425387"/>
            <a:ext cx="959630" cy="1192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B37BF-E79F-CB9D-AFC7-F3B9019890D8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727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31086C-9191-0536-3759-A3181FEF3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359" y="64478"/>
            <a:ext cx="7407282" cy="6729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30BBD9-6ADD-6CD0-8585-96505FDF0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645" y="2409913"/>
            <a:ext cx="5762637" cy="593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176223-4A06-2ADB-E314-F4F813FBE60D}"/>
              </a:ext>
            </a:extLst>
          </p:cNvPr>
          <p:cNvCxnSpPr/>
          <p:nvPr/>
        </p:nvCxnSpPr>
        <p:spPr>
          <a:xfrm flipH="1">
            <a:off x="8665436" y="2777383"/>
            <a:ext cx="68366" cy="1273324"/>
          </a:xfrm>
          <a:prstGeom prst="straightConnector1">
            <a:avLst/>
          </a:prstGeom>
          <a:ln w="38100">
            <a:solidFill>
              <a:srgbClr val="FB49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33E6C54-899B-68A4-01C8-62D548A443F2}"/>
              </a:ext>
            </a:extLst>
          </p:cNvPr>
          <p:cNvSpPr txBox="1"/>
          <p:nvPr/>
        </p:nvSpPr>
        <p:spPr>
          <a:xfrm>
            <a:off x="130201" y="2409913"/>
            <a:ext cx="22621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12 months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37 days p/month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3 buttons /day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444 buttons p/year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1332 total buttons</a:t>
            </a:r>
          </a:p>
          <a:p>
            <a:pPr algn="l"/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C0BE92-1C33-74CD-B71A-28365D7CF919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811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95B739F-2E5E-ABB5-2852-8E8ABF315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115" y="1401652"/>
            <a:ext cx="5227773" cy="3345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D4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D9854-14BC-4FB1-F542-B15EA5E5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MCB with data from another DB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8F254-B692-2CA3-B3C7-0952631BDC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63200" y="1585262"/>
            <a:ext cx="3327366" cy="1601284"/>
          </a:xfrm>
        </p:spPr>
        <p:txBody>
          <a:bodyPr/>
          <a:lstStyle/>
          <a:p>
            <a:r>
              <a:rPr lang="en-US" dirty="0"/>
              <a:t>Employee list in MySQL</a:t>
            </a:r>
          </a:p>
          <a:p>
            <a:r>
              <a:rPr lang="en-US" dirty="0"/>
              <a:t>Employee Info from Banner (Oracle)</a:t>
            </a:r>
          </a:p>
          <a:p>
            <a:r>
              <a:rPr lang="en-US" dirty="0"/>
              <a:t>Same multicolumn box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F76769-7CC5-C56B-490B-16D2CB65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34" y="3186546"/>
            <a:ext cx="3200677" cy="271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498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CB831-7C4C-4D44-1EC4-6D3AE9F28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883" y="4543023"/>
            <a:ext cx="3833192" cy="165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F46589-788D-AE8F-B2FE-ADD24640F580}"/>
              </a:ext>
            </a:extLst>
          </p:cNvPr>
          <p:cNvCxnSpPr>
            <a:cxnSpLocks/>
          </p:cNvCxnSpPr>
          <p:nvPr/>
        </p:nvCxnSpPr>
        <p:spPr>
          <a:xfrm flipV="1">
            <a:off x="4290566" y="3856604"/>
            <a:ext cx="5963654" cy="8631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B716F4-ED59-BE36-41C7-8E8CB36B6520}"/>
              </a:ext>
            </a:extLst>
          </p:cNvPr>
          <p:cNvCxnSpPr/>
          <p:nvPr/>
        </p:nvCxnSpPr>
        <p:spPr>
          <a:xfrm>
            <a:off x="3426693" y="4821380"/>
            <a:ext cx="969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75B3893-1E16-53CB-7488-0D23F609B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650" y="5181524"/>
            <a:ext cx="1962622" cy="10654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D356F0-C3EF-58DF-9698-6BF1BADB7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9641" y="5151036"/>
            <a:ext cx="1949159" cy="1126399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3949F2E9-A829-F401-9579-A77F9BAD5E10}"/>
              </a:ext>
            </a:extLst>
          </p:cNvPr>
          <p:cNvSpPr/>
          <p:nvPr/>
        </p:nvSpPr>
        <p:spPr>
          <a:xfrm>
            <a:off x="8694570" y="5714235"/>
            <a:ext cx="676277" cy="2783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4CDE28-EAA1-3510-5EFA-99B4C33ABA96}"/>
              </a:ext>
            </a:extLst>
          </p:cNvPr>
          <p:cNvSpPr txBox="1"/>
          <p:nvPr/>
        </p:nvSpPr>
        <p:spPr>
          <a:xfrm>
            <a:off x="5033818" y="5919707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 err="1"/>
              <a:t>mySQL</a:t>
            </a:r>
            <a:endParaRPr lang="en-US" sz="1200" b="1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9A4186-E64D-E2D2-9ED8-B8AA554B8340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4281330" y="6058207"/>
            <a:ext cx="752488" cy="180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EB9183-6373-241D-EF71-3DBB3B24B337}"/>
              </a:ext>
            </a:extLst>
          </p:cNvPr>
          <p:cNvSpPr txBox="1"/>
          <p:nvPr/>
        </p:nvSpPr>
        <p:spPr>
          <a:xfrm>
            <a:off x="8347340" y="4420968"/>
            <a:ext cx="1460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Oracle (Banner)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ABDAB0D-D0D9-FC6C-55DA-B1C2DC7B2224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7594852" y="4559468"/>
            <a:ext cx="752488" cy="180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9DB9E8-491E-78AD-B696-B54E1E729B64}"/>
              </a:ext>
            </a:extLst>
          </p:cNvPr>
          <p:cNvCxnSpPr>
            <a:cxnSpLocks/>
          </p:cNvCxnSpPr>
          <p:nvPr/>
        </p:nvCxnSpPr>
        <p:spPr>
          <a:xfrm flipH="1" flipV="1">
            <a:off x="1677971" y="4276745"/>
            <a:ext cx="1602557" cy="738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Gamora | Disney Princess Wiki | Fandom">
            <a:extLst>
              <a:ext uri="{FF2B5EF4-FFF2-40B4-BE49-F238E27FC236}">
                <a16:creationId xmlns:a16="http://schemas.microsoft.com/office/drawing/2014/main" id="{165E0E8B-F730-3065-F8D2-F17AAFEDD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80" y="4276745"/>
            <a:ext cx="743131" cy="16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83A722-F1F8-2267-48A3-DDB39068E4FF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0030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007FB-7312-48EC-AE27-98680A6A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Insert/Delete/Update Database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328E7-4861-009B-5188-AC2A2C999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93092"/>
            <a:ext cx="5157787" cy="491548"/>
          </a:xfrm>
        </p:spPr>
        <p:txBody>
          <a:bodyPr/>
          <a:lstStyle/>
          <a:p>
            <a:r>
              <a:rPr lang="en-US" dirty="0"/>
              <a:t>Using Argos variables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4A72D-F11A-1601-90B7-93DB7BFD6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84640"/>
            <a:ext cx="6281448" cy="923925"/>
          </a:xfrm>
        </p:spPr>
        <p:txBody>
          <a:bodyPr/>
          <a:lstStyle/>
          <a:p>
            <a:r>
              <a:rPr lang="en-US" dirty="0"/>
              <a:t>Must use a DDL-enabled connection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098AC5-05F9-288B-C1F9-963405CA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17" y="2876154"/>
            <a:ext cx="3950728" cy="2693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19F90-6F18-D05E-4AA7-0411CB16D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76154"/>
            <a:ext cx="4929282" cy="1522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8C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10. Call Him Giant-Man">
            <a:extLst>
              <a:ext uri="{FF2B5EF4-FFF2-40B4-BE49-F238E27FC236}">
                <a16:creationId xmlns:a16="http://schemas.microsoft.com/office/drawing/2014/main" id="{EA2F62A4-1F3E-6A6A-3F1C-C7DE7A517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5" b="89893" l="10000" r="90000">
                        <a14:foregroundMark x1="18265" y1="48545" x2="19898" y2="38132"/>
                        <a14:foregroundMark x1="27653" y1="16845" x2="30714" y2="7198"/>
                        <a14:foregroundMark x1="30714" y1="7198" x2="31020" y2="6891"/>
                        <a14:foregroundMark x1="43878" y1="22052" x2="41633" y2="24349"/>
                        <a14:foregroundMark x1="43367" y1="18683" x2="43776" y2="29556"/>
                        <a14:foregroundMark x1="43776" y1="29556" x2="43673" y2="29556"/>
                        <a14:foregroundMark x1="11429" y1="47626" x2="17245" y2="33538"/>
                        <a14:foregroundMark x1="17245" y1="33538" x2="17449" y2="33538"/>
                        <a14:foregroundMark x1="13673" y1="40123" x2="16531" y2="33691"/>
                        <a14:foregroundMark x1="16531" y1="33691" x2="17959" y2="32772"/>
                        <a14:foregroundMark x1="27653" y1="25574" x2="27857" y2="16233"/>
                        <a14:foregroundMark x1="30408" y1="4441" x2="30408" y2="1225"/>
                        <a14:backgroundMark x1="39286" y1="89280" x2="52143" y2="82848"/>
                        <a14:backgroundMark x1="52143" y1="82848" x2="52245" y2="82848"/>
                        <a14:backgroundMark x1="51020" y1="77489" x2="58878" y2="61256"/>
                        <a14:backgroundMark x1="58878" y1="61256" x2="81939" y2="62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177" y="4657458"/>
            <a:ext cx="3794685" cy="25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6FC674-FFB0-8755-166C-9FA652AA753F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634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F453B-BE0C-9D5F-BDEE-687D2B8A2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788F4-F704-826C-8411-5D352B146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Insert/Delete/Update Database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97BD3-7C6A-A7BB-D897-C0941123B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090" y="1744976"/>
            <a:ext cx="5157787" cy="491548"/>
          </a:xfrm>
        </p:spPr>
        <p:txBody>
          <a:bodyPr/>
          <a:lstStyle/>
          <a:p>
            <a:r>
              <a:rPr lang="en-US" dirty="0"/>
              <a:t>Using database Function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83E55-B1F1-D9E8-73AB-C87C1B9B2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4089" y="2236522"/>
            <a:ext cx="9745085" cy="2888962"/>
          </a:xfrm>
        </p:spPr>
        <p:txBody>
          <a:bodyPr>
            <a:normAutofit/>
          </a:bodyPr>
          <a:lstStyle/>
          <a:p>
            <a:r>
              <a:rPr lang="en-US" dirty="0"/>
              <a:t>No need for a DDL-enabled connection</a:t>
            </a:r>
          </a:p>
          <a:p>
            <a:r>
              <a:rPr lang="en-US" dirty="0"/>
              <a:t>Select function(param) as Result from dual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Rollback on certain conditions</a:t>
            </a:r>
          </a:p>
          <a:p>
            <a:r>
              <a:rPr lang="en-US" dirty="0"/>
              <a:t>Reusable across multiple </a:t>
            </a:r>
            <a:r>
              <a:rPr lang="en-US" dirty="0" err="1"/>
              <a:t>datablocks</a:t>
            </a:r>
            <a:br>
              <a:rPr lang="en-US" dirty="0"/>
            </a:br>
            <a:r>
              <a:rPr lang="en-US" dirty="0"/>
              <a:t>(one update to the function reflects to all </a:t>
            </a:r>
            <a:r>
              <a:rPr lang="en-US" dirty="0" err="1"/>
              <a:t>datablocks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14338" name="Picture 2" descr="Milano Spaceship PNG by DarthSpiderMaul on DeviantArt">
            <a:extLst>
              <a:ext uri="{FF2B5EF4-FFF2-40B4-BE49-F238E27FC236}">
                <a16:creationId xmlns:a16="http://schemas.microsoft.com/office/drawing/2014/main" id="{817F4DD8-AA80-2011-6C41-8099EF27D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17" y="5020653"/>
            <a:ext cx="2003488" cy="112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63CDB-338C-6BC2-C01D-8C5083AD15FA}"/>
              </a:ext>
            </a:extLst>
          </p:cNvPr>
          <p:cNvSpPr txBox="1"/>
          <p:nvPr/>
        </p:nvSpPr>
        <p:spPr>
          <a:xfrm>
            <a:off x="-17061" y="43295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[ </a:t>
            </a:r>
            <a:r>
              <a:rPr lang="en-US" dirty="0" err="1"/>
              <a:t>datablocks</a:t>
            </a:r>
            <a:r>
              <a:rPr lang="en-US" dirty="0"/>
              <a:t> &amp; </a:t>
            </a:r>
            <a:r>
              <a:rPr lang="en-US" dirty="0" err="1"/>
              <a:t>apis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11576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25">
      <a:dk1>
        <a:srgbClr val="103449"/>
      </a:dk1>
      <a:lt1>
        <a:sysClr val="window" lastClr="FFFFFF"/>
      </a:lt1>
      <a:dk2>
        <a:srgbClr val="103449"/>
      </a:dk2>
      <a:lt2>
        <a:srgbClr val="FEF1F8"/>
      </a:lt2>
      <a:accent1>
        <a:srgbClr val="FB498F"/>
      </a:accent1>
      <a:accent2>
        <a:srgbClr val="00C8C7"/>
      </a:accent2>
      <a:accent3>
        <a:srgbClr val="41EEE8"/>
      </a:accent3>
      <a:accent4>
        <a:srgbClr val="FFCD4A"/>
      </a:accent4>
      <a:accent5>
        <a:srgbClr val="3C81A8"/>
      </a:accent5>
      <a:accent6>
        <a:srgbClr val="103449"/>
      </a:accent6>
      <a:hlink>
        <a:srgbClr val="FB498F"/>
      </a:hlink>
      <a:folHlink>
        <a:srgbClr val="00C8C7"/>
      </a:folHlink>
    </a:clrScheme>
    <a:fontScheme name="Custom 1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2B3D030BE8442AA4EAD75C91631E5" ma:contentTypeVersion="18" ma:contentTypeDescription="Create a new document." ma:contentTypeScope="" ma:versionID="74f7f176751ff23d0d8ead380279410f">
  <xsd:schema xmlns:xsd="http://www.w3.org/2001/XMLSchema" xmlns:xs="http://www.w3.org/2001/XMLSchema" xmlns:p="http://schemas.microsoft.com/office/2006/metadata/properties" xmlns:ns2="60644bc2-e472-4a3e-8c09-f6a087b27334" xmlns:ns3="5baf7e0a-85df-41e1-8107-0c9d5a4c75e4" targetNamespace="http://schemas.microsoft.com/office/2006/metadata/properties" ma:root="true" ma:fieldsID="79e7cda0e5c9ca060311eb7c7d23e509" ns2:_="" ns3:_="">
    <xsd:import namespace="60644bc2-e472-4a3e-8c09-f6a087b27334"/>
    <xsd:import namespace="5baf7e0a-85df-41e1-8107-0c9d5a4c75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44bc2-e472-4a3e-8c09-f6a087b273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0605de8-6ea5-48e6-9496-7988cfd13a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af7e0a-85df-41e1-8107-0c9d5a4c75e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ff358c5-c6e5-4b23-bf3c-249621c01bba}" ma:internalName="TaxCatchAll" ma:showField="CatchAllData" ma:web="5baf7e0a-85df-41e1-8107-0c9d5a4c75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644bc2-e472-4a3e-8c09-f6a087b27334">
      <Terms xmlns="http://schemas.microsoft.com/office/infopath/2007/PartnerControls"/>
    </lcf76f155ced4ddcb4097134ff3c332f>
    <TaxCatchAll xmlns="5baf7e0a-85df-41e1-8107-0c9d5a4c75e4" xsi:nil="true"/>
  </documentManagement>
</p:properties>
</file>

<file path=customXml/itemProps1.xml><?xml version="1.0" encoding="utf-8"?>
<ds:datastoreItem xmlns:ds="http://schemas.openxmlformats.org/officeDocument/2006/customXml" ds:itemID="{6D110FBB-13A1-42D7-8F67-C90564A3EF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44bc2-e472-4a3e-8c09-f6a087b27334"/>
    <ds:schemaRef ds:uri="5baf7e0a-85df-41e1-8107-0c9d5a4c75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B19036-E626-4D91-A24D-FE0982F55A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94396B-F23B-4FA4-8978-FAE150474021}">
  <ds:schemaRefs>
    <ds:schemaRef ds:uri="http://schemas.microsoft.com/office/2006/metadata/properties"/>
    <ds:schemaRef ds:uri="http://schemas.microsoft.com/office/infopath/2007/PartnerControls"/>
    <ds:schemaRef ds:uri="60644bc2-e472-4a3e-8c09-f6a087b27334"/>
    <ds:schemaRef ds:uri="5baf7e0a-85df-41e1-8107-0c9d5a4c75e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5322</TotalTime>
  <Words>1550</Words>
  <Application>Microsoft Office PowerPoint</Application>
  <PresentationFormat>Widescreen</PresentationFormat>
  <Paragraphs>284</Paragraphs>
  <Slides>38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Poppins</vt:lpstr>
      <vt:lpstr>Aptos</vt:lpstr>
      <vt:lpstr>Wingdings</vt:lpstr>
      <vt:lpstr>Arial</vt:lpstr>
      <vt:lpstr>Poppins SemiBold</vt:lpstr>
      <vt:lpstr>Poppins Light</vt:lpstr>
      <vt:lpstr>Office Theme</vt:lpstr>
      <vt:lpstr>System Hacks:  Tips and Tricks for Beginners and Beyond</vt:lpstr>
      <vt:lpstr>A little bit about me …</vt:lpstr>
      <vt:lpstr>Agenda</vt:lpstr>
      <vt:lpstr>Datablocks &amp; APIs</vt:lpstr>
      <vt:lpstr>EDIT DATA</vt:lpstr>
      <vt:lpstr>PowerPoint Presentation</vt:lpstr>
      <vt:lpstr>Filtering MCB with data from another DB</vt:lpstr>
      <vt:lpstr>Insert/Delete/Update Database</vt:lpstr>
      <vt:lpstr>Insert/Delete/Update Database</vt:lpstr>
      <vt:lpstr>Insert/Delete/Update Database</vt:lpstr>
      <vt:lpstr>PowerPoint Presentation</vt:lpstr>
      <vt:lpstr>Direct links to datablocks/reports</vt:lpstr>
      <vt:lpstr>Direct links to datablocks/reports</vt:lpstr>
      <vt:lpstr>Modifying a production Datablock</vt:lpstr>
      <vt:lpstr>Modifying a production Datablock</vt:lpstr>
      <vt:lpstr>Web Viewer</vt:lpstr>
      <vt:lpstr>Direct links to datablocks/reports</vt:lpstr>
      <vt:lpstr>Direct links to datablocks/reports</vt:lpstr>
      <vt:lpstr>HTML in Web Viewer</vt:lpstr>
      <vt:lpstr>Reports &amp; Schedules</vt:lpstr>
      <vt:lpstr>XML / JSON Output</vt:lpstr>
      <vt:lpstr>XML / JSON Output</vt:lpstr>
      <vt:lpstr>Schedules - Bursting</vt:lpstr>
      <vt:lpstr>Schedules - Bursting</vt:lpstr>
      <vt:lpstr>Schedules – Powershell Scripts</vt:lpstr>
      <vt:lpstr>Schedules not scheduled?</vt:lpstr>
      <vt:lpstr>Electronic Forms</vt:lpstr>
      <vt:lpstr>Electronic Forms</vt:lpstr>
      <vt:lpstr>Overall Electronic Forms Process</vt:lpstr>
      <vt:lpstr>MAPS Security</vt:lpstr>
      <vt:lpstr>MAPS Groups / Users</vt:lpstr>
      <vt:lpstr>MAPS Groups / Users</vt:lpstr>
      <vt:lpstr>SQL</vt:lpstr>
      <vt:lpstr>Email HTML Tables with SQL</vt:lpstr>
      <vt:lpstr>WITH SQL Clause</vt:lpstr>
      <vt:lpstr>WITH SQL Clause + hint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McCann</dc:creator>
  <cp:lastModifiedBy>Alejandro Aguilar</cp:lastModifiedBy>
  <cp:revision>158</cp:revision>
  <dcterms:created xsi:type="dcterms:W3CDTF">2023-12-12T17:34:27Z</dcterms:created>
  <dcterms:modified xsi:type="dcterms:W3CDTF">2025-04-02T23:21:20Z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0x010100DB12B3D030BE8442AA4EAD75C91631E5</vt:lpwstr>
  </property>
  <property fmtid="{D5CDD505-2E9C-101B-9397-08002B2CF9AE}" pid="3" name="MediaServiceImageTags">
    <vt:lpwstr/>
  </property>
</Properties>
</file>